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56" r:id="rId3"/>
  </p:sldMasterIdLst>
  <p:notesMasterIdLst>
    <p:notesMasterId r:id="rId5"/>
  </p:notesMasterIdLst>
  <p:handoutMasterIdLst>
    <p:handoutMasterId r:id="rId65"/>
  </p:handoutMasterIdLst>
  <p:sldIdLst>
    <p:sldId id="256" r:id="rId4"/>
    <p:sldId id="1922" r:id="rId6"/>
    <p:sldId id="258" r:id="rId7"/>
    <p:sldId id="555" r:id="rId8"/>
    <p:sldId id="1874" r:id="rId9"/>
    <p:sldId id="1895" r:id="rId10"/>
    <p:sldId id="1907" r:id="rId11"/>
    <p:sldId id="1905" r:id="rId12"/>
    <p:sldId id="1906" r:id="rId13"/>
    <p:sldId id="1904" r:id="rId14"/>
    <p:sldId id="1908" r:id="rId15"/>
    <p:sldId id="1909" r:id="rId16"/>
    <p:sldId id="1923" r:id="rId17"/>
    <p:sldId id="1806" r:id="rId18"/>
    <p:sldId id="695" r:id="rId19"/>
    <p:sldId id="626" r:id="rId20"/>
    <p:sldId id="623" r:id="rId21"/>
    <p:sldId id="1788" r:id="rId22"/>
    <p:sldId id="629" r:id="rId23"/>
    <p:sldId id="1807" r:id="rId24"/>
    <p:sldId id="1789" r:id="rId25"/>
    <p:sldId id="1790" r:id="rId26"/>
    <p:sldId id="1924" r:id="rId27"/>
    <p:sldId id="577" r:id="rId28"/>
    <p:sldId id="570" r:id="rId29"/>
    <p:sldId id="571" r:id="rId30"/>
    <p:sldId id="573" r:id="rId31"/>
    <p:sldId id="580" r:id="rId32"/>
    <p:sldId id="1897" r:id="rId33"/>
    <p:sldId id="1925" r:id="rId34"/>
    <p:sldId id="648" r:id="rId35"/>
    <p:sldId id="647" r:id="rId36"/>
    <p:sldId id="1830" r:id="rId37"/>
    <p:sldId id="649" r:id="rId38"/>
    <p:sldId id="600" r:id="rId39"/>
    <p:sldId id="1831" r:id="rId40"/>
    <p:sldId id="1832" r:id="rId41"/>
    <p:sldId id="1926" r:id="rId42"/>
    <p:sldId id="1838" r:id="rId43"/>
    <p:sldId id="1839" r:id="rId44"/>
    <p:sldId id="1840" r:id="rId45"/>
    <p:sldId id="1841" r:id="rId46"/>
    <p:sldId id="1842" r:id="rId47"/>
    <p:sldId id="664" r:id="rId48"/>
    <p:sldId id="657" r:id="rId49"/>
    <p:sldId id="1799" r:id="rId50"/>
    <p:sldId id="1891" r:id="rId51"/>
    <p:sldId id="1843" r:id="rId52"/>
    <p:sldId id="1844" r:id="rId53"/>
    <p:sldId id="1928" r:id="rId54"/>
    <p:sldId id="1912" r:id="rId55"/>
    <p:sldId id="1914" r:id="rId56"/>
    <p:sldId id="1915" r:id="rId57"/>
    <p:sldId id="1916" r:id="rId58"/>
    <p:sldId id="1917" r:id="rId59"/>
    <p:sldId id="1919" r:id="rId60"/>
    <p:sldId id="1918" r:id="rId61"/>
    <p:sldId id="1920" r:id="rId62"/>
    <p:sldId id="1921" r:id="rId63"/>
    <p:sldId id="660" r:id="rId64"/>
  </p:sldIdLst>
  <p:sldSz cx="12192000" cy="6858000"/>
  <p:notesSz cx="6858000" cy="9144000"/>
  <p:defaultTextStyle>
    <a:defPPr>
      <a:defRPr lang="en-US"/>
    </a:defPPr>
    <a:lvl1pPr algn="l" rtl="0" fontAlgn="base">
      <a:spcBef>
        <a:spcPct val="0"/>
      </a:spcBef>
      <a:spcAft>
        <a:spcPct val="0"/>
      </a:spcAft>
      <a:defRPr sz="1600" kern="1200">
        <a:solidFill>
          <a:schemeClr val="tx1"/>
        </a:solidFill>
        <a:latin typeface="Times New Roman" panose="02020503050405090304" charset="0"/>
        <a:ea typeface="MS PGothic" charset="0"/>
        <a:cs typeface="MS PGothic" charset="0"/>
      </a:defRPr>
    </a:lvl1pPr>
    <a:lvl2pPr marL="457200" algn="l" rtl="0" fontAlgn="base">
      <a:spcBef>
        <a:spcPct val="0"/>
      </a:spcBef>
      <a:spcAft>
        <a:spcPct val="0"/>
      </a:spcAft>
      <a:defRPr sz="1600" kern="1200">
        <a:solidFill>
          <a:schemeClr val="tx1"/>
        </a:solidFill>
        <a:latin typeface="Times New Roman" panose="02020503050405090304" charset="0"/>
        <a:ea typeface="MS PGothic" charset="0"/>
        <a:cs typeface="MS PGothic" charset="0"/>
      </a:defRPr>
    </a:lvl2pPr>
    <a:lvl3pPr marL="914400" algn="l" rtl="0" fontAlgn="base">
      <a:spcBef>
        <a:spcPct val="0"/>
      </a:spcBef>
      <a:spcAft>
        <a:spcPct val="0"/>
      </a:spcAft>
      <a:defRPr sz="1600" kern="1200">
        <a:solidFill>
          <a:schemeClr val="tx1"/>
        </a:solidFill>
        <a:latin typeface="Times New Roman" panose="02020503050405090304" charset="0"/>
        <a:ea typeface="MS PGothic" charset="0"/>
        <a:cs typeface="MS PGothic" charset="0"/>
      </a:defRPr>
    </a:lvl3pPr>
    <a:lvl4pPr marL="1371600" algn="l" rtl="0" fontAlgn="base">
      <a:spcBef>
        <a:spcPct val="0"/>
      </a:spcBef>
      <a:spcAft>
        <a:spcPct val="0"/>
      </a:spcAft>
      <a:defRPr sz="1600" kern="1200">
        <a:solidFill>
          <a:schemeClr val="tx1"/>
        </a:solidFill>
        <a:latin typeface="Times New Roman" panose="02020503050405090304" charset="0"/>
        <a:ea typeface="MS PGothic" charset="0"/>
        <a:cs typeface="MS PGothic" charset="0"/>
      </a:defRPr>
    </a:lvl4pPr>
    <a:lvl5pPr marL="1828800" algn="l" rtl="0" fontAlgn="base">
      <a:spcBef>
        <a:spcPct val="0"/>
      </a:spcBef>
      <a:spcAft>
        <a:spcPct val="0"/>
      </a:spcAft>
      <a:defRPr sz="1600" kern="1200">
        <a:solidFill>
          <a:schemeClr val="tx1"/>
        </a:solidFill>
        <a:latin typeface="Times New Roman" panose="02020503050405090304" charset="0"/>
        <a:ea typeface="MS PGothic" charset="0"/>
        <a:cs typeface="MS PGothic" charset="0"/>
      </a:defRPr>
    </a:lvl5pPr>
    <a:lvl6pPr marL="2286000" algn="l" defTabSz="457200" rtl="0" eaLnBrk="1" latinLnBrk="0" hangingPunct="1">
      <a:defRPr sz="1600" kern="1200">
        <a:solidFill>
          <a:schemeClr val="tx1"/>
        </a:solidFill>
        <a:latin typeface="Times New Roman" panose="02020503050405090304" charset="0"/>
        <a:ea typeface="MS PGothic" charset="0"/>
        <a:cs typeface="MS PGothic" charset="0"/>
      </a:defRPr>
    </a:lvl6pPr>
    <a:lvl7pPr marL="2743200" algn="l" defTabSz="457200" rtl="0" eaLnBrk="1" latinLnBrk="0" hangingPunct="1">
      <a:defRPr sz="1600" kern="1200">
        <a:solidFill>
          <a:schemeClr val="tx1"/>
        </a:solidFill>
        <a:latin typeface="Times New Roman" panose="02020503050405090304" charset="0"/>
        <a:ea typeface="MS PGothic" charset="0"/>
        <a:cs typeface="MS PGothic" charset="0"/>
      </a:defRPr>
    </a:lvl7pPr>
    <a:lvl8pPr marL="3200400" algn="l" defTabSz="457200" rtl="0" eaLnBrk="1" latinLnBrk="0" hangingPunct="1">
      <a:defRPr sz="1600" kern="1200">
        <a:solidFill>
          <a:schemeClr val="tx1"/>
        </a:solidFill>
        <a:latin typeface="Times New Roman" panose="02020503050405090304" charset="0"/>
        <a:ea typeface="MS PGothic" charset="0"/>
        <a:cs typeface="MS PGothic" charset="0"/>
      </a:defRPr>
    </a:lvl8pPr>
    <a:lvl9pPr marL="3657600" algn="l" defTabSz="457200" rtl="0" eaLnBrk="1" latinLnBrk="0" hangingPunct="1">
      <a:defRPr sz="1600" kern="1200">
        <a:solidFill>
          <a:schemeClr val="tx1"/>
        </a:solidFill>
        <a:latin typeface="Times New Roman" panose="02020503050405090304" charset="0"/>
        <a:ea typeface="MS PGothic" charset="0"/>
        <a:cs typeface="MS PGothic" charset="0"/>
      </a:defRPr>
    </a:lvl9pPr>
  </p:defaultTextStyle>
  <p:extLst>
    <p:ext uri="{EFAFB233-063F-42B5-8137-9DF3F51BA10A}">
      <p15:sldGuideLst xmlns:p15="http://schemas.microsoft.com/office/powerpoint/2012/main">
        <p15:guide id="1" orient="horz" pos="2064" userDrawn="1">
          <p15:clr>
            <a:srgbClr val="A4A3A4"/>
          </p15:clr>
        </p15:guide>
        <p15:guide id="2" pos="46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1CFF"/>
    <a:srgbClr val="404040"/>
    <a:srgbClr val="585959"/>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58" autoAdjust="0"/>
    <p:restoredTop sz="81070"/>
  </p:normalViewPr>
  <p:slideViewPr>
    <p:cSldViewPr showGuides="1">
      <p:cViewPr varScale="1">
        <p:scale>
          <a:sx n="98" d="100"/>
          <a:sy n="98" d="100"/>
        </p:scale>
        <p:origin x="208" y="264"/>
      </p:cViewPr>
      <p:guideLst>
        <p:guide orient="horz" pos="2064"/>
        <p:guide pos="460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8" Type="http://schemas.openxmlformats.org/officeDocument/2006/relationships/tableStyles" Target="tableStyles.xml"/><Relationship Id="rId67" Type="http://schemas.openxmlformats.org/officeDocument/2006/relationships/viewProps" Target="viewProps.xml"/><Relationship Id="rId66" Type="http://schemas.openxmlformats.org/officeDocument/2006/relationships/presProps" Target="presProps.xml"/><Relationship Id="rId65" Type="http://schemas.openxmlformats.org/officeDocument/2006/relationships/handoutMaster" Target="handoutMasters/handoutMaster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slide" Target="slides/slide2.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1362"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defRPr sz="1200"/>
            </a:lvl1pPr>
          </a:lstStyle>
          <a:p>
            <a:endParaRPr lang="en-US"/>
          </a:p>
        </p:txBody>
      </p:sp>
      <p:sp>
        <p:nvSpPr>
          <p:cNvPr id="271363" name="Rectangle 3"/>
          <p:cNvSpPr>
            <a:spLocks noGrp="1" noChangeArrowheads="1"/>
          </p:cNvSpPr>
          <p:nvPr>
            <p:ph type="dt" sz="quarter" idx="1"/>
          </p:nvPr>
        </p:nvSpPr>
        <p:spPr bwMode="auto">
          <a:xfrm>
            <a:off x="3886200"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a:lvl1pPr>
          </a:lstStyle>
          <a:p>
            <a:endParaRPr lang="en-US"/>
          </a:p>
        </p:txBody>
      </p:sp>
      <p:sp>
        <p:nvSpPr>
          <p:cNvPr id="271364" name="Rectangle 4"/>
          <p:cNvSpPr>
            <a:spLocks noGrp="1" noChangeArrowheads="1"/>
          </p:cNvSpPr>
          <p:nvPr>
            <p:ph type="ftr" sz="quarter" idx="2"/>
          </p:nvPr>
        </p:nvSpPr>
        <p:spPr bwMode="auto">
          <a:xfrm>
            <a:off x="0" y="8686800"/>
            <a:ext cx="2971800" cy="457200"/>
          </a:xfrm>
          <a:prstGeom prst="rect">
            <a:avLst/>
          </a:prstGeom>
          <a:noFill/>
          <a:ln w="9525">
            <a:noFill/>
            <a:miter lim="800000"/>
          </a:ln>
          <a:effectLst/>
        </p:spPr>
        <p:txBody>
          <a:bodyPr vert="horz" wrap="square" lIns="91440" tIns="45720" rIns="91440" bIns="45720" numCol="1" anchor="b" anchorCtr="0" compatLnSpc="1"/>
          <a:lstStyle>
            <a:lvl1pPr>
              <a:defRPr sz="1200"/>
            </a:lvl1pPr>
          </a:lstStyle>
          <a:p>
            <a:endParaRPr lang="en-US"/>
          </a:p>
        </p:txBody>
      </p:sp>
      <p:sp>
        <p:nvSpPr>
          <p:cNvPr id="271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a:lvl1pPr>
          </a:lstStyle>
          <a:p>
            <a:fld id="{99FC81DA-D82C-D248-96DA-971BAA9C8F3F}" type="slidenum">
              <a:rPr lang="en-US"/>
            </a:fld>
            <a:endParaRPr lang="en-US"/>
          </a:p>
        </p:txBody>
      </p:sp>
    </p:spTree>
  </p:cSld>
  <p:clrMap bg1="lt1" tx1="dk1" bg2="lt2" tx2="dk2" accent1="accent1" accent2="accent2" accent3="accent3" accent4="accent4" accent5="accent5" accent6="accent6" hlink="hlink" folHlink="folHlink"/>
</p:handoutMaster>
</file>

<file path=ppt/media/>
</file>

<file path=ppt/media/image19.jpeg>
</file>

<file path=ppt/media/image2.png>
</file>

<file path=ppt/media/image20.png>
</file>

<file path=ppt/media/image21.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defRPr sz="1200"/>
            </a:lvl1pPr>
          </a:lstStyle>
          <a:p>
            <a:endParaRPr lang="en-US"/>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a:lvl1pPr>
          </a:lstStyle>
          <a:p>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ln>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defRPr sz="1200"/>
            </a:lvl1pPr>
          </a:lstStyle>
          <a:p>
            <a:endParaRPr lang="en-US"/>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a:lvl1pPr>
          </a:lstStyle>
          <a:p>
            <a:fld id="{DF0D4404-C563-6B43-A824-459A163A6375}" type="slidenum">
              <a:rPr lang="en-US"/>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503050405090304" charset="0"/>
        <a:ea typeface="MS PGothic" charset="-128"/>
        <a:cs typeface="MS PGothic" charset="-128"/>
      </a:defRPr>
    </a:lvl1pPr>
    <a:lvl2pPr marL="457200" algn="l" rtl="0" eaLnBrk="0" fontAlgn="base" hangingPunct="0">
      <a:spcBef>
        <a:spcPct val="30000"/>
      </a:spcBef>
      <a:spcAft>
        <a:spcPct val="0"/>
      </a:spcAft>
      <a:defRPr sz="1200" kern="1200">
        <a:solidFill>
          <a:schemeClr val="tx1"/>
        </a:solidFill>
        <a:latin typeface="Times New Roman" panose="02020503050405090304" charset="0"/>
        <a:ea typeface="MS PGothic" charset="-128"/>
        <a:cs typeface="+mn-cs"/>
      </a:defRPr>
    </a:lvl2pPr>
    <a:lvl3pPr marL="914400" algn="l" rtl="0" eaLnBrk="0" fontAlgn="base" hangingPunct="0">
      <a:spcBef>
        <a:spcPct val="30000"/>
      </a:spcBef>
      <a:spcAft>
        <a:spcPct val="0"/>
      </a:spcAft>
      <a:defRPr sz="1200" kern="1200">
        <a:solidFill>
          <a:schemeClr val="tx1"/>
        </a:solidFill>
        <a:latin typeface="Times New Roman" panose="02020503050405090304" charset="0"/>
        <a:ea typeface="MS PGothic" charset="-128"/>
        <a:cs typeface="+mn-cs"/>
      </a:defRPr>
    </a:lvl3pPr>
    <a:lvl4pPr marL="1371600" algn="l" rtl="0" eaLnBrk="0" fontAlgn="base" hangingPunct="0">
      <a:spcBef>
        <a:spcPct val="30000"/>
      </a:spcBef>
      <a:spcAft>
        <a:spcPct val="0"/>
      </a:spcAft>
      <a:defRPr sz="1200" kern="1200">
        <a:solidFill>
          <a:schemeClr val="tx1"/>
        </a:solidFill>
        <a:latin typeface="Times New Roman" panose="02020503050405090304" charset="0"/>
        <a:ea typeface="MS PGothic" charset="-128"/>
        <a:cs typeface="+mn-cs"/>
      </a:defRPr>
    </a:lvl4pPr>
    <a:lvl5pPr marL="1828800" algn="l" rtl="0" eaLnBrk="0" fontAlgn="base" hangingPunct="0">
      <a:spcBef>
        <a:spcPct val="30000"/>
      </a:spcBef>
      <a:spcAft>
        <a:spcPct val="0"/>
      </a:spcAft>
      <a:defRPr sz="1200" kern="1200">
        <a:solidFill>
          <a:schemeClr val="tx1"/>
        </a:solidFill>
        <a:latin typeface="Times New Roman" panose="02020503050405090304" charset="0"/>
        <a:ea typeface="MS PGothic"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English Title:</a:t>
            </a:r>
            <a:r>
              <a:rPr lang="en-US" baseline="0" dirty="0"/>
              <a:t> Uppercase, Calibri size 60, XJTLU Navy</a:t>
            </a:r>
            <a:endParaRPr lang="en-US" baseline="0" dirty="0"/>
          </a:p>
          <a:p>
            <a:r>
              <a:rPr lang="en-US" baseline="0" dirty="0"/>
              <a:t>English Subtitle: Uppercase, Calibri size 36, XJTLU Navy</a:t>
            </a:r>
            <a:endParaRPr lang="en-US" baseline="0" dirty="0"/>
          </a:p>
        </p:txBody>
      </p:sp>
      <p:sp>
        <p:nvSpPr>
          <p:cNvPr id="4" name="Slide Number Placeholder 3"/>
          <p:cNvSpPr>
            <a:spLocks noGrp="1"/>
          </p:cNvSpPr>
          <p:nvPr>
            <p:ph type="sldNum" sz="quarter" idx="10"/>
          </p:nvPr>
        </p:nvSpPr>
        <p:spPr/>
        <p:txBody>
          <a:bodyPr/>
          <a:lstStyle/>
          <a:p>
            <a:fld id="{5CF7EA8C-4442-2B43-BEFB-AB7F822E7733}"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90204" pitchFamily="34" charset="0"/>
              <a:buNone/>
            </a:pPr>
            <a:r>
              <a:rPr lang="en-US" sz="1200" kern="1200" dirty="0">
                <a:solidFill>
                  <a:schemeClr val="tx1"/>
                </a:solidFill>
                <a:effectLst/>
                <a:latin typeface="Times New Roman" panose="02020503050405090304" charset="0"/>
                <a:ea typeface="MS PGothic" charset="-128"/>
                <a:cs typeface="MS PGothic" charset="-128"/>
              </a:rPr>
              <a:t>People became deeply emotionally involved with the program, asking </a:t>
            </a:r>
            <a:r>
              <a:rPr lang="en-US" sz="1200" kern="1200" dirty="0" err="1">
                <a:solidFill>
                  <a:schemeClr val="tx1"/>
                </a:solidFill>
                <a:effectLst/>
                <a:latin typeface="Times New Roman" panose="02020503050405090304" charset="0"/>
                <a:ea typeface="MS PGothic" charset="-128"/>
                <a:cs typeface="MS PGothic" charset="-128"/>
              </a:rPr>
              <a:t>Weizenbaum</a:t>
            </a:r>
            <a:r>
              <a:rPr lang="en-US" sz="1200" kern="1200" dirty="0">
                <a:solidFill>
                  <a:schemeClr val="tx1"/>
                </a:solidFill>
                <a:effectLst/>
                <a:latin typeface="Times New Roman" panose="02020503050405090304" charset="0"/>
                <a:ea typeface="MS PGothic" charset="-128"/>
                <a:cs typeface="MS PGothic" charset="-128"/>
              </a:rPr>
              <a:t> to leave the room when they talked with ELIZA. Researchers Byron Reeves and Cliff Nass have shown in their book The Media Equation that in general, when people interact with computers, they </a:t>
            </a:r>
            <a:r>
              <a:rPr lang="en-US" dirty="0">
                <a:effectLst/>
                <a:latin typeface="Calibri" panose="020F0502020204030204" pitchFamily="34" charset="0"/>
                <a:cs typeface="Calibri" panose="020F0502020204030204" pitchFamily="34" charset="0"/>
              </a:rPr>
              <a:t>tend to assign the computers human characteristics.  That is, they interpret an utterance in the way they would if it had spoken by a human, even though they know it's a computer.</a:t>
            </a:r>
            <a:endParaRPr lang="en-US" dirty="0">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English Title:</a:t>
            </a:r>
            <a:r>
              <a:rPr lang="en-US" baseline="0" dirty="0"/>
              <a:t> Uppercase, Calibri size 60, XJTLU Navy</a:t>
            </a:r>
            <a:endParaRPr lang="en-US" baseline="0" dirty="0"/>
          </a:p>
          <a:p>
            <a:r>
              <a:rPr lang="en-US" baseline="0" dirty="0"/>
              <a:t>English Subtitle: Uppercase, Calibri size 36, XJTLU Navy</a:t>
            </a:r>
            <a:endParaRPr lang="en-US" baseline="0" dirty="0"/>
          </a:p>
        </p:txBody>
      </p:sp>
      <p:sp>
        <p:nvSpPr>
          <p:cNvPr id="4" name="Slide Number Placeholder 3"/>
          <p:cNvSpPr>
            <a:spLocks noGrp="1"/>
          </p:cNvSpPr>
          <p:nvPr>
            <p:ph type="sldNum" sz="quarter" idx="10"/>
          </p:nvPr>
        </p:nvSpPr>
        <p:spPr/>
        <p:txBody>
          <a:bodyPr/>
          <a:lstStyle/>
          <a:p>
            <a:fld id="{5CF7EA8C-4442-2B43-BEFB-AB7F822E7733}" type="slidenum">
              <a:rPr 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Consider some of the phenomena that occur in the conversation between a human travel agent and a human client excerpted here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consider some of the properties of this conversation.  First of all, we call each of the contributions of the  two </a:t>
            </a:r>
            <a:r>
              <a:rPr lang="en-US" dirty="0" err="1"/>
              <a:t>conversants</a:t>
            </a:r>
            <a:r>
              <a:rPr lang="en-US" dirty="0"/>
              <a:t> a "turn", as if conversation was the kind of game where everyone takes turns.</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lvl1pPr eaLnBrk="0" hangingPunct="0">
              <a:defRPr sz="1600">
                <a:solidFill>
                  <a:schemeClr val="tx1"/>
                </a:solidFill>
                <a:latin typeface="Times New Roman" panose="02020503050405090304" charset="0"/>
                <a:ea typeface="MS PGothic" charset="0"/>
                <a:cs typeface="MS PGothic" charset="0"/>
              </a:defRPr>
            </a:lvl1pPr>
            <a:lvl2pPr marL="37931725" indent="-37474525" eaLnBrk="0" hangingPunct="0">
              <a:defRPr sz="1600">
                <a:solidFill>
                  <a:schemeClr val="tx1"/>
                </a:solidFill>
                <a:latin typeface="Times New Roman" panose="02020503050405090304" charset="0"/>
                <a:ea typeface="MS PGothic" charset="0"/>
              </a:defRPr>
            </a:lvl2pPr>
            <a:lvl3pPr eaLnBrk="0" hangingPunct="0">
              <a:defRPr sz="1600">
                <a:solidFill>
                  <a:schemeClr val="tx1"/>
                </a:solidFill>
                <a:latin typeface="Times New Roman" panose="02020503050405090304" charset="0"/>
                <a:ea typeface="MS PGothic" charset="0"/>
              </a:defRPr>
            </a:lvl3pPr>
            <a:lvl4pPr eaLnBrk="0" hangingPunct="0">
              <a:defRPr sz="1600">
                <a:solidFill>
                  <a:schemeClr val="tx1"/>
                </a:solidFill>
                <a:latin typeface="Times New Roman" panose="02020503050405090304" charset="0"/>
                <a:ea typeface="MS PGothic" charset="0"/>
              </a:defRPr>
            </a:lvl4pPr>
            <a:lvl5pPr eaLnBrk="0" hangingPunct="0">
              <a:defRPr sz="1600">
                <a:solidFill>
                  <a:schemeClr val="tx1"/>
                </a:solidFill>
                <a:latin typeface="Times New Roman" panose="02020503050405090304" charset="0"/>
                <a:ea typeface="MS PGothic" charset="0"/>
              </a:defRPr>
            </a:lvl5pPr>
            <a:lvl6pPr marL="457200" eaLnBrk="0" fontAlgn="base" hangingPunct="0">
              <a:spcBef>
                <a:spcPct val="0"/>
              </a:spcBef>
              <a:spcAft>
                <a:spcPct val="0"/>
              </a:spcAft>
              <a:defRPr sz="1600">
                <a:solidFill>
                  <a:schemeClr val="tx1"/>
                </a:solidFill>
                <a:latin typeface="Times New Roman" panose="02020503050405090304" charset="0"/>
                <a:ea typeface="MS PGothic" charset="0"/>
              </a:defRPr>
            </a:lvl6pPr>
            <a:lvl7pPr marL="914400" eaLnBrk="0" fontAlgn="base" hangingPunct="0">
              <a:spcBef>
                <a:spcPct val="0"/>
              </a:spcBef>
              <a:spcAft>
                <a:spcPct val="0"/>
              </a:spcAft>
              <a:defRPr sz="1600">
                <a:solidFill>
                  <a:schemeClr val="tx1"/>
                </a:solidFill>
                <a:latin typeface="Times New Roman" panose="02020503050405090304" charset="0"/>
                <a:ea typeface="MS PGothic" charset="0"/>
              </a:defRPr>
            </a:lvl7pPr>
            <a:lvl8pPr marL="1371600" eaLnBrk="0" fontAlgn="base" hangingPunct="0">
              <a:spcBef>
                <a:spcPct val="0"/>
              </a:spcBef>
              <a:spcAft>
                <a:spcPct val="0"/>
              </a:spcAft>
              <a:defRPr sz="1600">
                <a:solidFill>
                  <a:schemeClr val="tx1"/>
                </a:solidFill>
                <a:latin typeface="Times New Roman" panose="02020503050405090304" charset="0"/>
                <a:ea typeface="MS PGothic" charset="0"/>
              </a:defRPr>
            </a:lvl8pPr>
            <a:lvl9pPr marL="1828800" eaLnBrk="0" fontAlgn="base" hangingPunct="0">
              <a:spcBef>
                <a:spcPct val="0"/>
              </a:spcBef>
              <a:spcAft>
                <a:spcPct val="0"/>
              </a:spcAft>
              <a:defRPr sz="1600">
                <a:solidFill>
                  <a:schemeClr val="tx1"/>
                </a:solidFill>
                <a:latin typeface="Times New Roman" panose="02020503050405090304" charset="0"/>
                <a:ea typeface="MS PGothic" charset="0"/>
              </a:defRPr>
            </a:lvl9pPr>
          </a:lstStyle>
          <a:p>
            <a:pPr eaLnBrk="1" hangingPunct="1"/>
            <a:fld id="{559D2B6C-E9FC-BB43-87D8-E91CC015756B}" type="slidenum">
              <a:rPr lang="en-US" sz="1200"/>
            </a:fld>
            <a:endParaRPr lang="en-US" sz="1200"/>
          </a:p>
        </p:txBody>
      </p:sp>
      <p:sp>
        <p:nvSpPr>
          <p:cNvPr id="52227" name="Rectangle 2"/>
          <p:cNvSpPr>
            <a:spLocks noGrp="1" noRot="1" noChangeAspect="1" noChangeArrowheads="1"/>
          </p:cNvSpPr>
          <p:nvPr>
            <p:ph type="sldImg"/>
          </p:nvPr>
        </p:nvSpPr>
        <p:spPr>
          <a:xfrm>
            <a:off x="381000" y="685800"/>
            <a:ext cx="6096000" cy="3429000"/>
          </a:xfrm>
          <a:solidFill>
            <a:srgbClr val="FFFFFF"/>
          </a:solidFill>
        </p:spPr>
      </p:sp>
      <p:sp>
        <p:nvSpPr>
          <p:cNvPr id="52228" name="Rectangle 3"/>
          <p:cNvSpPr>
            <a:spLocks noGrp="1" noChangeArrowheads="1"/>
          </p:cNvSpPr>
          <p:nvPr>
            <p:ph type="body" idx="1"/>
          </p:nvPr>
        </p:nvSpPr>
        <p:spPr>
          <a:solidFill>
            <a:srgbClr val="FFFFFF"/>
          </a:solidFill>
          <a:ln>
            <a:solidFill>
              <a:srgbClr val="000000"/>
            </a:solidFill>
          </a:ln>
        </p:spPr>
        <p:txBody>
          <a:bodyPr/>
          <a:lstStyle/>
          <a:p>
            <a:pPr marL="0" marR="0" lvl="0" indent="0" algn="l" defTabSz="914400" rtl="0" eaLnBrk="1" fontAlgn="base" latinLnBrk="0" hangingPunct="1">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There are 20 turns in this excerpt. A turn can consist of a sentence (like C1), although it might be as short as a single word (C13) or as long as multiple sentences (A10). </a:t>
            </a:r>
            <a:endParaRPr lang="en-US" dirty="0"/>
          </a:p>
          <a:p>
            <a:pPr eaLnBrk="1" hangingPunct="1"/>
            <a:endParaRPr lang="en-US" dirty="0">
              <a:ea typeface="MS PGothic" charset="0"/>
              <a:cs typeface="MS PGothic"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lvl1pPr eaLnBrk="0" hangingPunct="0">
              <a:defRPr sz="1600">
                <a:solidFill>
                  <a:schemeClr val="tx1"/>
                </a:solidFill>
                <a:latin typeface="Times New Roman" panose="02020503050405090304" charset="0"/>
                <a:ea typeface="MS PGothic" charset="0"/>
                <a:cs typeface="MS PGothic" charset="0"/>
              </a:defRPr>
            </a:lvl1pPr>
            <a:lvl2pPr marL="37931725" indent="-37474525" eaLnBrk="0" hangingPunct="0">
              <a:defRPr sz="1600">
                <a:solidFill>
                  <a:schemeClr val="tx1"/>
                </a:solidFill>
                <a:latin typeface="Times New Roman" panose="02020503050405090304" charset="0"/>
                <a:ea typeface="MS PGothic" charset="0"/>
              </a:defRPr>
            </a:lvl2pPr>
            <a:lvl3pPr eaLnBrk="0" hangingPunct="0">
              <a:defRPr sz="1600">
                <a:solidFill>
                  <a:schemeClr val="tx1"/>
                </a:solidFill>
                <a:latin typeface="Times New Roman" panose="02020503050405090304" charset="0"/>
                <a:ea typeface="MS PGothic" charset="0"/>
              </a:defRPr>
            </a:lvl3pPr>
            <a:lvl4pPr eaLnBrk="0" hangingPunct="0">
              <a:defRPr sz="1600">
                <a:solidFill>
                  <a:schemeClr val="tx1"/>
                </a:solidFill>
                <a:latin typeface="Times New Roman" panose="02020503050405090304" charset="0"/>
                <a:ea typeface="MS PGothic" charset="0"/>
              </a:defRPr>
            </a:lvl4pPr>
            <a:lvl5pPr eaLnBrk="0" hangingPunct="0">
              <a:defRPr sz="1600">
                <a:solidFill>
                  <a:schemeClr val="tx1"/>
                </a:solidFill>
                <a:latin typeface="Times New Roman" panose="02020503050405090304" charset="0"/>
                <a:ea typeface="MS PGothic" charset="0"/>
              </a:defRPr>
            </a:lvl5pPr>
            <a:lvl6pPr marL="457200" eaLnBrk="0" fontAlgn="base" hangingPunct="0">
              <a:spcBef>
                <a:spcPct val="0"/>
              </a:spcBef>
              <a:spcAft>
                <a:spcPct val="0"/>
              </a:spcAft>
              <a:defRPr sz="1600">
                <a:solidFill>
                  <a:schemeClr val="tx1"/>
                </a:solidFill>
                <a:latin typeface="Times New Roman" panose="02020503050405090304" charset="0"/>
                <a:ea typeface="MS PGothic" charset="0"/>
              </a:defRPr>
            </a:lvl6pPr>
            <a:lvl7pPr marL="914400" eaLnBrk="0" fontAlgn="base" hangingPunct="0">
              <a:spcBef>
                <a:spcPct val="0"/>
              </a:spcBef>
              <a:spcAft>
                <a:spcPct val="0"/>
              </a:spcAft>
              <a:defRPr sz="1600">
                <a:solidFill>
                  <a:schemeClr val="tx1"/>
                </a:solidFill>
                <a:latin typeface="Times New Roman" panose="02020503050405090304" charset="0"/>
                <a:ea typeface="MS PGothic" charset="0"/>
              </a:defRPr>
            </a:lvl7pPr>
            <a:lvl8pPr marL="1371600" eaLnBrk="0" fontAlgn="base" hangingPunct="0">
              <a:spcBef>
                <a:spcPct val="0"/>
              </a:spcBef>
              <a:spcAft>
                <a:spcPct val="0"/>
              </a:spcAft>
              <a:defRPr sz="1600">
                <a:solidFill>
                  <a:schemeClr val="tx1"/>
                </a:solidFill>
                <a:latin typeface="Times New Roman" panose="02020503050405090304" charset="0"/>
                <a:ea typeface="MS PGothic" charset="0"/>
              </a:defRPr>
            </a:lvl8pPr>
            <a:lvl9pPr marL="1828800" eaLnBrk="0" fontAlgn="base" hangingPunct="0">
              <a:spcBef>
                <a:spcPct val="0"/>
              </a:spcBef>
              <a:spcAft>
                <a:spcPct val="0"/>
              </a:spcAft>
              <a:defRPr sz="1600">
                <a:solidFill>
                  <a:schemeClr val="tx1"/>
                </a:solidFill>
                <a:latin typeface="Times New Roman" panose="02020503050405090304" charset="0"/>
                <a:ea typeface="MS PGothic" charset="0"/>
              </a:defRPr>
            </a:lvl9pPr>
          </a:lstStyle>
          <a:p>
            <a:pPr eaLnBrk="1" hangingPunct="1"/>
            <a:fld id="{50E2E391-31E8-EE4E-B9CE-C5222F0DC4FA}" type="slidenum">
              <a:rPr lang="en-US" sz="1200"/>
            </a:fld>
            <a:endParaRPr lang="en-US" sz="1200"/>
          </a:p>
        </p:txBody>
      </p:sp>
      <p:sp>
        <p:nvSpPr>
          <p:cNvPr id="46083" name="Rectangle 2"/>
          <p:cNvSpPr>
            <a:spLocks noGrp="1" noRot="1" noChangeAspect="1" noChangeArrowheads="1"/>
          </p:cNvSpPr>
          <p:nvPr>
            <p:ph type="sldImg"/>
          </p:nvPr>
        </p:nvSpPr>
        <p:spPr>
          <a:xfrm>
            <a:off x="381000" y="685800"/>
            <a:ext cx="6096000" cy="3429000"/>
          </a:xfrm>
          <a:solidFill>
            <a:srgbClr val="FFFFFF"/>
          </a:solidFill>
        </p:spPr>
      </p:sp>
      <p:sp>
        <p:nvSpPr>
          <p:cNvPr id="46084" name="Rectangle 3"/>
          <p:cNvSpPr>
            <a:spLocks noGrp="1" noChangeArrowheads="1"/>
          </p:cNvSpPr>
          <p:nvPr>
            <p:ph type="body" idx="1"/>
          </p:nvPr>
        </p:nvSpPr>
        <p:spPr>
          <a:solidFill>
            <a:srgbClr val="FFFFFF"/>
          </a:solidFill>
          <a:ln>
            <a:solidFill>
              <a:srgbClr val="000000"/>
            </a:solidFill>
          </a:ln>
        </p:spPr>
        <p:txBody>
          <a:bodyPr/>
          <a:lstStyle/>
          <a:p>
            <a:pPr marL="0" marR="0" lvl="0" indent="0" algn="l" defTabSz="914400" rtl="0" eaLnBrk="1" fontAlgn="base" latinLnBrk="0" hangingPunct="1">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A dialogue is not just a series of independent speech acts, but rather a collective act performed by the speaker and the hearer. Like all collective acts, it’s important for the participants to establish what they both agree on, called the </a:t>
            </a:r>
            <a:r>
              <a:rPr lang="en-US" sz="1200" b="0" kern="1200" dirty="0">
                <a:solidFill>
                  <a:schemeClr val="tx1"/>
                </a:solidFill>
                <a:effectLst/>
                <a:latin typeface="Times New Roman" panose="02020503050405090304" charset="0"/>
                <a:ea typeface="MS PGothic" charset="-128"/>
                <a:cs typeface="MS PGothic" charset="-128"/>
              </a:rPr>
              <a:t>common ground/</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1" fontAlgn="base" latinLnBrk="0" hangingPunct="1">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1" fontAlgn="base" latinLnBrk="0" hangingPunct="1">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Speakers do this by </a:t>
            </a:r>
            <a:r>
              <a:rPr lang="en-US" sz="1200" b="0" kern="1200" dirty="0">
                <a:solidFill>
                  <a:schemeClr val="tx1"/>
                </a:solidFill>
                <a:effectLst/>
                <a:latin typeface="Times New Roman" panose="02020503050405090304" charset="0"/>
                <a:ea typeface="MS PGothic" charset="-128"/>
                <a:cs typeface="MS PGothic" charset="-128"/>
              </a:rPr>
              <a:t>grounding </a:t>
            </a:r>
            <a:r>
              <a:rPr lang="en-US" sz="1200" kern="1200" dirty="0">
                <a:solidFill>
                  <a:schemeClr val="tx1"/>
                </a:solidFill>
                <a:effectLst/>
                <a:latin typeface="Times New Roman" panose="02020503050405090304" charset="0"/>
                <a:ea typeface="MS PGothic" charset="-128"/>
                <a:cs typeface="MS PGothic" charset="-128"/>
              </a:rPr>
              <a:t>each other’s utterances. Grounding means acknowledging that the hearer has understood the speaker; like an ACK used to confirm receipt in data communications (Clark, 1996). </a:t>
            </a:r>
            <a:endParaRPr lang="en-US" dirty="0">
              <a:ea typeface="MS PGothic" charset="0"/>
              <a:cs typeface="MS PGothic" charset="0"/>
            </a:endParaRPr>
          </a:p>
          <a:p>
            <a:pPr marL="0" marR="0" lvl="0" indent="0" algn="l" defTabSz="914400" rtl="0" eaLnBrk="1" fontAlgn="base" latinLnBrk="0" hangingPunct="1">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1" fontAlgn="base" latinLnBrk="0" hangingPunct="1">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Grounding is relevant for other kinds of human-machine interactions the reason an elevator button lights up when it’s pressed is to acknowledge that the elevator has indeed been called (Norman, 1988).) </a:t>
            </a:r>
            <a:endParaRPr lang="en-US" dirty="0"/>
          </a:p>
          <a:p>
            <a:pPr marL="0" marR="0" lvl="0" indent="0" algn="l" defTabSz="914400" rtl="0" eaLnBrk="1" fontAlgn="base" latinLnBrk="0" hangingPunct="1">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1" fontAlgn="base" latinLnBrk="0" hangingPunct="1">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cs typeface="MS PGothic" charset="-128"/>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Humans constantly ground each other’s utterances. We can ground by explicitly saying “OK”, as the agent does in our excerpt</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CLICK Or we can ground by repeating what the other person says; in this utterance the agent repeats “on the 11th”, demonstrating their understanding to the client.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CLICK Or notice that when the client answers a question, the agent begins the next question with “And”. The “And” implies that the new question is ‘in addition’ to the old question, again indicating to the client that the agent has successfully understood the answer to the last question.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lvl1pPr eaLnBrk="0" hangingPunct="0">
              <a:defRPr sz="1600">
                <a:solidFill>
                  <a:schemeClr val="tx1"/>
                </a:solidFill>
                <a:latin typeface="Times New Roman" panose="02020503050405090304" charset="0"/>
                <a:ea typeface="MS PGothic" charset="0"/>
                <a:cs typeface="MS PGothic" charset="0"/>
              </a:defRPr>
            </a:lvl1pPr>
            <a:lvl2pPr marL="37931725" indent="-37474525" eaLnBrk="0" hangingPunct="0">
              <a:defRPr sz="1600">
                <a:solidFill>
                  <a:schemeClr val="tx1"/>
                </a:solidFill>
                <a:latin typeface="Times New Roman" panose="02020503050405090304" charset="0"/>
                <a:ea typeface="MS PGothic" charset="0"/>
              </a:defRPr>
            </a:lvl2pPr>
            <a:lvl3pPr eaLnBrk="0" hangingPunct="0">
              <a:defRPr sz="1600">
                <a:solidFill>
                  <a:schemeClr val="tx1"/>
                </a:solidFill>
                <a:latin typeface="Times New Roman" panose="02020503050405090304" charset="0"/>
                <a:ea typeface="MS PGothic" charset="0"/>
              </a:defRPr>
            </a:lvl3pPr>
            <a:lvl4pPr eaLnBrk="0" hangingPunct="0">
              <a:defRPr sz="1600">
                <a:solidFill>
                  <a:schemeClr val="tx1"/>
                </a:solidFill>
                <a:latin typeface="Times New Roman" panose="02020503050405090304" charset="0"/>
                <a:ea typeface="MS PGothic" charset="0"/>
              </a:defRPr>
            </a:lvl4pPr>
            <a:lvl5pPr eaLnBrk="0" hangingPunct="0">
              <a:defRPr sz="1600">
                <a:solidFill>
                  <a:schemeClr val="tx1"/>
                </a:solidFill>
                <a:latin typeface="Times New Roman" panose="02020503050405090304" charset="0"/>
                <a:ea typeface="MS PGothic" charset="0"/>
              </a:defRPr>
            </a:lvl5pPr>
            <a:lvl6pPr marL="457200" eaLnBrk="0" fontAlgn="base" hangingPunct="0">
              <a:spcBef>
                <a:spcPct val="0"/>
              </a:spcBef>
              <a:spcAft>
                <a:spcPct val="0"/>
              </a:spcAft>
              <a:defRPr sz="1600">
                <a:solidFill>
                  <a:schemeClr val="tx1"/>
                </a:solidFill>
                <a:latin typeface="Times New Roman" panose="02020503050405090304" charset="0"/>
                <a:ea typeface="MS PGothic" charset="0"/>
              </a:defRPr>
            </a:lvl6pPr>
            <a:lvl7pPr marL="914400" eaLnBrk="0" fontAlgn="base" hangingPunct="0">
              <a:spcBef>
                <a:spcPct val="0"/>
              </a:spcBef>
              <a:spcAft>
                <a:spcPct val="0"/>
              </a:spcAft>
              <a:defRPr sz="1600">
                <a:solidFill>
                  <a:schemeClr val="tx1"/>
                </a:solidFill>
                <a:latin typeface="Times New Roman" panose="02020503050405090304" charset="0"/>
                <a:ea typeface="MS PGothic" charset="0"/>
              </a:defRPr>
            </a:lvl7pPr>
            <a:lvl8pPr marL="1371600" eaLnBrk="0" fontAlgn="base" hangingPunct="0">
              <a:spcBef>
                <a:spcPct val="0"/>
              </a:spcBef>
              <a:spcAft>
                <a:spcPct val="0"/>
              </a:spcAft>
              <a:defRPr sz="1600">
                <a:solidFill>
                  <a:schemeClr val="tx1"/>
                </a:solidFill>
                <a:latin typeface="Times New Roman" panose="02020503050405090304" charset="0"/>
                <a:ea typeface="MS PGothic" charset="0"/>
              </a:defRPr>
            </a:lvl8pPr>
            <a:lvl9pPr marL="1828800" eaLnBrk="0" fontAlgn="base" hangingPunct="0">
              <a:spcBef>
                <a:spcPct val="0"/>
              </a:spcBef>
              <a:spcAft>
                <a:spcPct val="0"/>
              </a:spcAft>
              <a:defRPr sz="1600">
                <a:solidFill>
                  <a:schemeClr val="tx1"/>
                </a:solidFill>
                <a:latin typeface="Times New Roman" panose="02020503050405090304" charset="0"/>
                <a:ea typeface="MS PGothic" charset="0"/>
              </a:defRPr>
            </a:lvl9pPr>
          </a:lstStyle>
          <a:p>
            <a:pPr eaLnBrk="1" hangingPunct="1"/>
            <a:fld id="{4A891326-A4F1-1A46-89DA-39EBA9A64AFE}" type="slidenum">
              <a:rPr lang="en-US" sz="1200"/>
            </a:fld>
            <a:endParaRPr lang="en-US" sz="1200"/>
          </a:p>
        </p:txBody>
      </p:sp>
      <p:sp>
        <p:nvSpPr>
          <p:cNvPr id="58371" name="Rectangle 1026"/>
          <p:cNvSpPr>
            <a:spLocks noGrp="1" noRot="1" noChangeAspect="1" noChangeArrowheads="1"/>
          </p:cNvSpPr>
          <p:nvPr>
            <p:ph type="sldImg"/>
          </p:nvPr>
        </p:nvSpPr>
        <p:spPr>
          <a:xfrm>
            <a:off x="381000" y="685800"/>
            <a:ext cx="6096000" cy="3429000"/>
          </a:xfrm>
          <a:solidFill>
            <a:srgbClr val="FFFFFF"/>
          </a:solidFill>
        </p:spPr>
      </p:sp>
      <p:sp>
        <p:nvSpPr>
          <p:cNvPr id="58372" name="Rectangle 1027"/>
          <p:cNvSpPr>
            <a:spLocks noGrp="1" noChangeArrowheads="1"/>
          </p:cNvSpPr>
          <p:nvPr>
            <p:ph type="body" idx="1"/>
          </p:nvPr>
        </p:nvSpPr>
        <p:spPr>
          <a:solidFill>
            <a:srgbClr val="FFFFFF"/>
          </a:solidFill>
          <a:ln>
            <a:solidFill>
              <a:srgbClr val="000000"/>
            </a:solidFill>
          </a:ln>
        </p:spPr>
        <p:txBody>
          <a:bodyPr/>
          <a:lstStyle/>
          <a:p>
            <a:pPr eaLnBrk="1" hangingPunct="1"/>
            <a:r>
              <a:rPr lang="en-US" dirty="0">
                <a:ea typeface="MS PGothic" charset="0"/>
                <a:cs typeface="MS PGothic" charset="0"/>
              </a:rPr>
              <a:t>Such grounding is important for computers too. Consider two ways to follow up a user responding "NO' to the system's question "Did you want to review some more of </a:t>
            </a:r>
            <a:r>
              <a:rPr lang="en-US" dirty="0" err="1">
                <a:ea typeface="MS PGothic" charset="0"/>
                <a:cs typeface="MS PGothic" charset="0"/>
              </a:rPr>
              <a:t>yoru</a:t>
            </a:r>
            <a:r>
              <a:rPr lang="en-US" dirty="0">
                <a:ea typeface="MS PGothic" charset="0"/>
                <a:cs typeface="MS PGothic" charset="0"/>
              </a:rPr>
              <a:t> profile?"</a:t>
            </a:r>
            <a:endParaRPr lang="en-US" dirty="0">
              <a:ea typeface="MS PGothic" charset="0"/>
              <a:cs typeface="MS PGothic" charset="0"/>
            </a:endParaRPr>
          </a:p>
          <a:p>
            <a:pPr eaLnBrk="1" hangingPunct="1"/>
            <a:endParaRPr lang="en-US" dirty="0">
              <a:ea typeface="MS PGothic" charset="0"/>
              <a:cs typeface="MS PGothic" charset="0"/>
            </a:endParaRPr>
          </a:p>
          <a:p>
            <a:pPr eaLnBrk="1" hangingPunct="1"/>
            <a:r>
              <a:rPr lang="en-US" dirty="0">
                <a:ea typeface="MS PGothic" charset="0"/>
                <a:cs typeface="MS PGothic" charset="0"/>
              </a:rPr>
              <a:t>No</a:t>
            </a:r>
            <a:endParaRPr lang="en-US" dirty="0">
              <a:ea typeface="MS PGothic" charset="0"/>
              <a:cs typeface="MS PGothic" charset="0"/>
            </a:endParaRPr>
          </a:p>
          <a:p>
            <a:pPr eaLnBrk="1" hangingPunct="1"/>
            <a:r>
              <a:rPr lang="en-US" dirty="0">
                <a:ea typeface="MS PGothic" charset="0"/>
                <a:cs typeface="MS PGothic" charset="0"/>
              </a:rPr>
              <a:t>What's next?</a:t>
            </a:r>
            <a:endParaRPr lang="en-US" dirty="0">
              <a:ea typeface="MS PGothic" charset="0"/>
              <a:cs typeface="MS PGothic" charset="0"/>
            </a:endParaRPr>
          </a:p>
          <a:p>
            <a:pPr eaLnBrk="1" hangingPunct="1"/>
            <a:endParaRPr lang="en-US" dirty="0">
              <a:ea typeface="MS PGothic" charset="0"/>
              <a:cs typeface="MS PGothic" charset="0"/>
            </a:endParaRPr>
          </a:p>
          <a:p>
            <a:pPr eaLnBrk="1" hangingPunct="1"/>
            <a:r>
              <a:rPr lang="en-US" dirty="0" err="1">
                <a:ea typeface="MS PGothic" charset="0"/>
                <a:cs typeface="MS PGothic" charset="0"/>
              </a:rPr>
              <a:t>Versys</a:t>
            </a:r>
            <a:endParaRPr lang="en-US" dirty="0">
              <a:ea typeface="MS PGothic" charset="0"/>
              <a:cs typeface="MS PGothic" charset="0"/>
            </a:endParaRPr>
          </a:p>
          <a:p>
            <a:pPr eaLnBrk="1" hangingPunct="1"/>
            <a:r>
              <a:rPr lang="en-US" dirty="0">
                <a:ea typeface="MS PGothic" charset="0"/>
                <a:cs typeface="MS PGothic" charset="0"/>
              </a:rPr>
              <a:t>No</a:t>
            </a:r>
            <a:endParaRPr lang="en-US" dirty="0">
              <a:ea typeface="MS PGothic" charset="0"/>
              <a:cs typeface="MS PGothic" charset="0"/>
            </a:endParaRPr>
          </a:p>
          <a:p>
            <a:pPr eaLnBrk="1" hangingPunct="1"/>
            <a:r>
              <a:rPr lang="en-US" dirty="0">
                <a:ea typeface="MS PGothic" charset="0"/>
                <a:cs typeface="MS PGothic" charset="0"/>
              </a:rPr>
              <a:t>OK, what's next</a:t>
            </a:r>
            <a:endParaRPr lang="en-US" dirty="0">
              <a:ea typeface="MS PGothic" charset="0"/>
              <a:cs typeface="MS PGothic" charset="0"/>
            </a:endParaRPr>
          </a:p>
          <a:p>
            <a:pPr eaLnBrk="1" hangingPunct="1"/>
            <a:endParaRPr lang="en-US" dirty="0">
              <a:ea typeface="MS PGothic" charset="0"/>
              <a:cs typeface="MS PGothic" charset="0"/>
            </a:endParaRPr>
          </a:p>
          <a:p>
            <a:pPr eaLnBrk="1" hangingPunct="1"/>
            <a:r>
              <a:rPr lang="en-US" dirty="0">
                <a:ea typeface="MS PGothic" charset="0"/>
                <a:cs typeface="MS PGothic" charset="0"/>
              </a:rPr>
              <a:t>In this second method, the OK grounds the users selection, making it clear that the system processed the user's No".</a:t>
            </a:r>
            <a:endParaRPr lang="en-US" dirty="0">
              <a:ea typeface="MS PGothic" charset="0"/>
              <a:cs typeface="MS PGothic"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English Title:</a:t>
            </a:r>
            <a:r>
              <a:rPr lang="en-US" baseline="0" dirty="0"/>
              <a:t> Uppercase, Calibri size 60, XJTLU Navy</a:t>
            </a:r>
            <a:endParaRPr lang="en-US" baseline="0" dirty="0"/>
          </a:p>
          <a:p>
            <a:r>
              <a:rPr lang="en-US" baseline="0" dirty="0"/>
              <a:t>English Subtitle: Uppercase, Calibri size 36, XJTLU Navy</a:t>
            </a:r>
            <a:endParaRPr lang="en-US" baseline="0" dirty="0"/>
          </a:p>
        </p:txBody>
      </p:sp>
      <p:sp>
        <p:nvSpPr>
          <p:cNvPr id="4" name="Slide Number Placeholder 3"/>
          <p:cNvSpPr>
            <a:spLocks noGrp="1"/>
          </p:cNvSpPr>
          <p:nvPr>
            <p:ph type="sldNum" sz="quarter" idx="10"/>
          </p:nvPr>
        </p:nvSpPr>
        <p:spPr/>
        <p:txBody>
          <a:bodyPr/>
          <a:lstStyle/>
          <a:p>
            <a:fld id="{5CF7EA8C-4442-2B43-BEFB-AB7F822E7733}" type="slidenum">
              <a:rPr lang="en-US" smtClean="0"/>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Conversations have structure. Consider, for example, the local structure between speech acts discussed in the field of </a:t>
            </a:r>
            <a:r>
              <a:rPr lang="en-US" sz="1200" b="0" kern="1200" dirty="0">
                <a:solidFill>
                  <a:schemeClr val="tx1"/>
                </a:solidFill>
                <a:effectLst/>
                <a:latin typeface="Times New Roman" panose="02020503050405090304" charset="0"/>
                <a:ea typeface="MS PGothic" charset="-128"/>
                <a:cs typeface="MS PGothic" charset="-128"/>
              </a:rPr>
              <a:t>conversational analysis </a:t>
            </a:r>
            <a:r>
              <a:rPr lang="en-US" sz="1200" kern="1200" dirty="0">
                <a:solidFill>
                  <a:schemeClr val="tx1"/>
                </a:solidFill>
                <a:effectLst/>
                <a:latin typeface="Times New Roman" panose="02020503050405090304" charset="0"/>
                <a:ea typeface="MS PGothic" charset="-128"/>
                <a:cs typeface="MS PGothic" charset="-128"/>
              </a:rPr>
              <a:t>(Sacks et al., 1974). QUESTIONS set up an expectation for an ANSWER. PROPOSALS are followed by ACCEPTANCE (or REJECTION). COMPLIMENTS (“Nice jacket!”) often give rise to DOWNPLAYERS (“Oh, this old thing?”). These pairs, called </a:t>
            </a:r>
            <a:r>
              <a:rPr lang="en-US" sz="1200" b="0" kern="1200" dirty="0">
                <a:solidFill>
                  <a:schemeClr val="tx1"/>
                </a:solidFill>
                <a:effectLst/>
                <a:latin typeface="Times New Roman" panose="02020503050405090304" charset="0"/>
                <a:ea typeface="MS PGothic" charset="-128"/>
                <a:cs typeface="MS PGothic" charset="-128"/>
              </a:rPr>
              <a:t>adjacency pairs </a:t>
            </a:r>
            <a:r>
              <a:rPr lang="en-US" sz="1200" kern="1200" dirty="0">
                <a:solidFill>
                  <a:schemeClr val="tx1"/>
                </a:solidFill>
                <a:effectLst/>
                <a:latin typeface="Times New Roman" panose="02020503050405090304" charset="0"/>
                <a:ea typeface="MS PGothic" charset="-128"/>
                <a:cs typeface="MS PGothic" charset="-128"/>
              </a:rPr>
              <a:t>are composed of a </a:t>
            </a:r>
            <a:r>
              <a:rPr lang="en-US" sz="1200" b="0" kern="1200" dirty="0">
                <a:solidFill>
                  <a:schemeClr val="tx1"/>
                </a:solidFill>
                <a:effectLst/>
                <a:latin typeface="Times New Roman" panose="02020503050405090304" charset="0"/>
                <a:ea typeface="MS PGothic" charset="-128"/>
                <a:cs typeface="MS PGothic" charset="-128"/>
              </a:rPr>
              <a:t>first pair part </a:t>
            </a:r>
            <a:r>
              <a:rPr lang="en-US" sz="1200" kern="1200" dirty="0">
                <a:solidFill>
                  <a:schemeClr val="tx1"/>
                </a:solidFill>
                <a:effectLst/>
                <a:latin typeface="Times New Roman" panose="02020503050405090304" charset="0"/>
                <a:ea typeface="MS PGothic" charset="-128"/>
                <a:cs typeface="MS PGothic" charset="-128"/>
              </a:rPr>
              <a:t>and a </a:t>
            </a:r>
            <a:r>
              <a:rPr lang="en-US" sz="1200" b="0" kern="1200" dirty="0">
                <a:solidFill>
                  <a:schemeClr val="tx1"/>
                </a:solidFill>
                <a:effectLst/>
                <a:latin typeface="Times New Roman" panose="02020503050405090304" charset="0"/>
                <a:ea typeface="MS PGothic" charset="-128"/>
                <a:cs typeface="MS PGothic" charset="-128"/>
              </a:rPr>
              <a:t>second pair part </a:t>
            </a:r>
            <a:r>
              <a:rPr lang="en-US" sz="1200" kern="1200" dirty="0">
                <a:solidFill>
                  <a:schemeClr val="tx1"/>
                </a:solidFill>
                <a:effectLst/>
                <a:latin typeface="Times New Roman" panose="02020503050405090304" charset="0"/>
                <a:ea typeface="MS PGothic" charset="-128"/>
                <a:cs typeface="MS PGothic" charset="-128"/>
              </a:rPr>
              <a:t>and these expectations can help systems decide what actions to take.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However, dialogue acts aren’t always followed immediately by their second pair part. The two parts can be separated by a </a:t>
            </a:r>
            <a:r>
              <a:rPr lang="en-US" sz="1200" b="0" kern="1200" dirty="0">
                <a:solidFill>
                  <a:schemeClr val="tx1"/>
                </a:solidFill>
                <a:effectLst/>
                <a:latin typeface="Times New Roman" panose="02020503050405090304" charset="0"/>
                <a:ea typeface="MS PGothic" charset="-128"/>
                <a:cs typeface="MS PGothic" charset="-128"/>
              </a:rPr>
              <a:t>side sequence </a:t>
            </a:r>
            <a:r>
              <a:rPr lang="en-US" sz="1200" kern="1200" dirty="0">
                <a:solidFill>
                  <a:schemeClr val="tx1"/>
                </a:solidFill>
                <a:effectLst/>
                <a:latin typeface="Times New Roman" panose="02020503050405090304" charset="0"/>
                <a:ea typeface="MS PGothic" charset="-128"/>
                <a:cs typeface="MS PGothic" charset="-128"/>
              </a:rPr>
              <a:t>(Jefferson 1972) or </a:t>
            </a:r>
            <a:r>
              <a:rPr lang="en-US" sz="1200" b="0" kern="1200" dirty="0" err="1">
                <a:solidFill>
                  <a:schemeClr val="tx1"/>
                </a:solidFill>
                <a:effectLst/>
                <a:latin typeface="Times New Roman" panose="02020503050405090304" charset="0"/>
                <a:ea typeface="MS PGothic" charset="-128"/>
                <a:cs typeface="MS PGothic" charset="-128"/>
              </a:rPr>
              <a:t>subdialogue</a:t>
            </a:r>
            <a:r>
              <a:rPr lang="en-US" sz="1200" kern="1200" dirty="0">
                <a:solidFill>
                  <a:schemeClr val="tx1"/>
                </a:solidFill>
                <a:effectLst/>
                <a:latin typeface="Times New Roman" panose="02020503050405090304" charset="0"/>
                <a:ea typeface="MS PGothic" charset="-128"/>
                <a:cs typeface="MS PGothic" charset="-128"/>
              </a:rPr>
              <a:t>. For example these turns from our conversation excerpt are a </a:t>
            </a:r>
            <a:r>
              <a:rPr lang="en-US" sz="1200" b="1" kern="1200" dirty="0">
                <a:solidFill>
                  <a:schemeClr val="tx1"/>
                </a:solidFill>
                <a:effectLst/>
                <a:latin typeface="Times New Roman" panose="02020503050405090304" charset="0"/>
                <a:ea typeface="MS PGothic" charset="-128"/>
                <a:cs typeface="MS PGothic" charset="-128"/>
              </a:rPr>
              <a:t>correction</a:t>
            </a:r>
            <a:r>
              <a:rPr lang="en-US" sz="1200" b="0" kern="1200" dirty="0">
                <a:solidFill>
                  <a:schemeClr val="tx1"/>
                </a:solidFill>
                <a:effectLst/>
                <a:latin typeface="Times New Roman" panose="02020503050405090304" charset="0"/>
                <a:ea typeface="MS PGothic" charset="-128"/>
                <a:cs typeface="MS PGothic" charset="-128"/>
              </a:rPr>
              <a:t> </a:t>
            </a:r>
            <a:r>
              <a:rPr lang="en-US" sz="1200" b="0" kern="1200" dirty="0" err="1">
                <a:solidFill>
                  <a:schemeClr val="tx1"/>
                </a:solidFill>
                <a:effectLst/>
                <a:latin typeface="Times New Roman" panose="02020503050405090304" charset="0"/>
                <a:ea typeface="MS PGothic" charset="-128"/>
                <a:cs typeface="MS PGothic" charset="-128"/>
              </a:rPr>
              <a:t>subdialogue</a:t>
            </a:r>
            <a:r>
              <a:rPr lang="en-US" sz="1200" b="0" kern="1200" dirty="0">
                <a:solidFill>
                  <a:schemeClr val="tx1"/>
                </a:solidFill>
                <a:effectLst/>
                <a:latin typeface="Times New Roman" panose="02020503050405090304" charset="0"/>
                <a:ea typeface="MS PGothic" charset="-128"/>
                <a:cs typeface="MS PGothic" charset="-128"/>
              </a:rPr>
              <a:t>.</a:t>
            </a:r>
            <a:endParaRPr lang="en-US" sz="1200" b="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b="0" kern="1200" dirty="0">
              <a:solidFill>
                <a:schemeClr val="tx1"/>
              </a:solidFill>
              <a:effectLst/>
              <a:latin typeface="Times New Roman" panose="02020503050405090304" charset="0"/>
              <a:ea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The client's question "what day of the week is the 15</a:t>
            </a:r>
            <a:r>
              <a:rPr lang="en-US" sz="1200" kern="1200" baseline="30000" dirty="0">
                <a:solidFill>
                  <a:schemeClr val="tx1"/>
                </a:solidFill>
                <a:effectLst/>
                <a:latin typeface="Times New Roman" panose="02020503050405090304" charset="0"/>
                <a:ea typeface="MS PGothic" charset="-128"/>
                <a:cs typeface="MS PGothic" charset="-128"/>
              </a:rPr>
              <a:t>th</a:t>
            </a:r>
            <a:r>
              <a:rPr lang="en-US" sz="1200" kern="1200" dirty="0">
                <a:solidFill>
                  <a:schemeClr val="tx1"/>
                </a:solidFill>
                <a:effectLst/>
                <a:latin typeface="Times New Roman" panose="02020503050405090304" charset="0"/>
                <a:ea typeface="MS PGothic" charset="-128"/>
                <a:cs typeface="MS PGothic" charset="-128"/>
              </a:rPr>
              <a:t>"  interrupts the prior discourse, in which the agent was looking for a May 15 return flight. The agent must answer the question and also realize that ‘’I would consider staying...</a:t>
            </a:r>
            <a:r>
              <a:rPr lang="en-US" sz="1200" kern="1200" dirty="0" err="1">
                <a:solidFill>
                  <a:schemeClr val="tx1"/>
                </a:solidFill>
                <a:effectLst/>
                <a:latin typeface="Times New Roman" panose="02020503050405090304" charset="0"/>
                <a:ea typeface="MS PGothic" charset="-128"/>
                <a:cs typeface="MS PGothic" charset="-128"/>
              </a:rPr>
              <a:t>til</a:t>
            </a:r>
            <a:r>
              <a:rPr lang="en-US" sz="1200" kern="1200" dirty="0">
                <a:solidFill>
                  <a:schemeClr val="tx1"/>
                </a:solidFill>
                <a:effectLst/>
                <a:latin typeface="Times New Roman" panose="02020503050405090304" charset="0"/>
                <a:ea typeface="MS PGothic" charset="-128"/>
                <a:cs typeface="MS PGothic" charset="-128"/>
              </a:rPr>
              <a:t> Sunday” means that the client would probably like to change their plan, and now go back to finding return flights, but for the 17th.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Another side sequence is the </a:t>
            </a:r>
            <a:r>
              <a:rPr lang="en-US" sz="1200" b="0" kern="1200" dirty="0">
                <a:solidFill>
                  <a:schemeClr val="tx1"/>
                </a:solidFill>
                <a:effectLst/>
                <a:latin typeface="Times New Roman" panose="02020503050405090304" charset="0"/>
                <a:ea typeface="MS PGothic" charset="-128"/>
                <a:cs typeface="MS PGothic" charset="-128"/>
              </a:rPr>
              <a:t>clarification question</a:t>
            </a:r>
            <a:r>
              <a:rPr lang="en-US" sz="1200" kern="1200" dirty="0">
                <a:solidFill>
                  <a:schemeClr val="tx1"/>
                </a:solidFill>
                <a:effectLst/>
                <a:latin typeface="Times New Roman" panose="02020503050405090304" charset="0"/>
                <a:ea typeface="MS PGothic" charset="-128"/>
                <a:cs typeface="MS PGothic" charset="-128"/>
              </a:rPr>
              <a:t>, which can form a </a:t>
            </a:r>
            <a:r>
              <a:rPr lang="en-US" sz="1200" kern="1200" dirty="0" err="1">
                <a:solidFill>
                  <a:schemeClr val="tx1"/>
                </a:solidFill>
                <a:effectLst/>
                <a:latin typeface="Times New Roman" panose="02020503050405090304" charset="0"/>
                <a:ea typeface="MS PGothic" charset="-128"/>
                <a:cs typeface="MS PGothic" charset="-128"/>
              </a:rPr>
              <a:t>subdialogue</a:t>
            </a:r>
            <a:r>
              <a:rPr lang="en-US" sz="1200" kern="1200" dirty="0">
                <a:solidFill>
                  <a:schemeClr val="tx1"/>
                </a:solidFill>
                <a:effectLst/>
                <a:latin typeface="Times New Roman" panose="02020503050405090304" charset="0"/>
                <a:ea typeface="MS PGothic" charset="-128"/>
                <a:cs typeface="MS PGothic" charset="-128"/>
              </a:rPr>
              <a:t> between a REQUEST and a RESPONSE. This is especially common in dialogue systems where speech recognition errors causes the system to have to ask for clarifications or repetitions like the following: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English Title:</a:t>
            </a:r>
            <a:r>
              <a:rPr lang="en-US" baseline="0" dirty="0"/>
              <a:t> Uppercase, Calibri size 60, XJTLU Navy</a:t>
            </a:r>
            <a:endParaRPr lang="en-US" baseline="0" dirty="0"/>
          </a:p>
          <a:p>
            <a:r>
              <a:rPr lang="en-US" baseline="0" dirty="0"/>
              <a:t>English Subtitle: Uppercase, Calibri size 36, XJTLU Navy</a:t>
            </a:r>
            <a:endParaRPr lang="en-US" baseline="0" dirty="0"/>
          </a:p>
        </p:txBody>
      </p:sp>
      <p:sp>
        <p:nvSpPr>
          <p:cNvPr id="4" name="Slide Number Placeholder 3"/>
          <p:cNvSpPr>
            <a:spLocks noGrp="1"/>
          </p:cNvSpPr>
          <p:nvPr>
            <p:ph type="sldNum" sz="quarter" idx="10"/>
          </p:nvPr>
        </p:nvSpPr>
        <p:spPr/>
        <p:txBody>
          <a:bodyPr/>
          <a:lstStyle/>
          <a:p>
            <a:fld id="{5CF7EA8C-4442-2B43-BEFB-AB7F822E7733}" type="slidenum">
              <a:rPr lang="en-US" smtClean="0"/>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Each ELIZA pattern/rule is linked to a </a:t>
            </a:r>
            <a:r>
              <a:rPr lang="en-US" sz="1200" b="1" kern="1200" dirty="0">
                <a:solidFill>
                  <a:schemeClr val="tx1"/>
                </a:solidFill>
                <a:effectLst/>
                <a:latin typeface="Times New Roman" panose="02020503050405090304" charset="0"/>
                <a:ea typeface="MS PGothic" charset="-128"/>
                <a:cs typeface="MS PGothic" charset="-128"/>
              </a:rPr>
              <a:t>keyword</a:t>
            </a:r>
            <a:r>
              <a:rPr lang="en-US" sz="1200" kern="1200" dirty="0">
                <a:solidFill>
                  <a:schemeClr val="tx1"/>
                </a:solidFill>
                <a:effectLst/>
                <a:latin typeface="Times New Roman" panose="02020503050405090304" charset="0"/>
                <a:ea typeface="MS PGothic" charset="-128"/>
                <a:cs typeface="MS PGothic" charset="-128"/>
              </a:rPr>
              <a:t> that might occur in a user sentence. </a:t>
            </a:r>
            <a:r>
              <a:rPr lang="en-US" dirty="0"/>
              <a:t>A keyword is a word that has to be present in the user's input. </a:t>
            </a:r>
            <a:r>
              <a:rPr lang="en-US" sz="1200" kern="1200" dirty="0">
                <a:solidFill>
                  <a:schemeClr val="tx1"/>
                </a:solidFill>
                <a:effectLst/>
                <a:latin typeface="Times New Roman" panose="02020503050405090304" charset="0"/>
                <a:ea typeface="MS PGothic" charset="-128"/>
                <a:cs typeface="MS PGothic" charset="-128"/>
              </a:rPr>
              <a:t>Each keyword has a list of patterns, and then a list of transforms </a:t>
            </a:r>
            <a:endParaRPr lang="en-US" dirty="0"/>
          </a:p>
          <a:p>
            <a:endParaRPr lang="en-US" dirty="0"/>
          </a:p>
          <a:p>
            <a:r>
              <a:rPr lang="en-US" dirty="0"/>
              <a:t>So the pattern we just saw, 0 YOU 0 ME, might be organized under the keyword "YOU".  And each pattern could have a whole list of possible transforms, I've shown two here. For you history buffs, here's the LISP structure for ELIZA's knowledge from the original paper!</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Times New Roman" panose="02020503050405090304" charset="0"/>
              <a:ea typeface="MS PGothic" charset="-128"/>
              <a:cs typeface="MS PGothic" charset="-128"/>
            </a:endParaRPr>
          </a:p>
          <a:p>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Keywords are associated with a rank, with specific words being more highly ranked, and more general words ranking lower. Consider the following user </a:t>
            </a:r>
            <a:r>
              <a:rPr lang="en-US" sz="1200" kern="1200" dirty="0" err="1">
                <a:solidFill>
                  <a:schemeClr val="tx1"/>
                </a:solidFill>
                <a:effectLst/>
                <a:latin typeface="Times New Roman" panose="02020503050405090304" charset="0"/>
                <a:ea typeface="MS PGothic" charset="-128"/>
                <a:cs typeface="MS PGothic" charset="-128"/>
              </a:rPr>
              <a:t>sen</a:t>
            </a:r>
            <a:r>
              <a:rPr lang="en-US" sz="1200" kern="1200" dirty="0">
                <a:solidFill>
                  <a:schemeClr val="tx1"/>
                </a:solidFill>
                <a:effectLst/>
                <a:latin typeface="Times New Roman" panose="02020503050405090304" charset="0"/>
                <a:ea typeface="MS PGothic" charset="-128"/>
                <a:cs typeface="MS PGothic" charset="-128"/>
              </a:rPr>
              <a:t>- </a:t>
            </a:r>
            <a:r>
              <a:rPr lang="en-US" sz="1200" kern="1200" dirty="0" err="1">
                <a:solidFill>
                  <a:schemeClr val="tx1"/>
                </a:solidFill>
                <a:effectLst/>
                <a:latin typeface="Times New Roman" panose="02020503050405090304" charset="0"/>
                <a:ea typeface="MS PGothic" charset="-128"/>
                <a:cs typeface="MS PGothic" charset="-128"/>
              </a:rPr>
              <a:t>tence</a:t>
            </a:r>
            <a:r>
              <a:rPr lang="en-US" sz="1200" kern="1200" dirty="0">
                <a:solidFill>
                  <a:schemeClr val="tx1"/>
                </a:solidFill>
                <a:effectLst/>
                <a:latin typeface="Times New Roman" panose="02020503050405090304" charset="0"/>
                <a:ea typeface="MS PGothic" charset="-128"/>
                <a:cs typeface="MS PGothic" charset="-128"/>
              </a:rPr>
              <a:t>: </a:t>
            </a:r>
            <a:endParaRPr lang="en-US" dirty="0"/>
          </a:p>
          <a:p>
            <a:r>
              <a:rPr lang="en-US" sz="1200" kern="1200" dirty="0">
                <a:solidFill>
                  <a:schemeClr val="tx1"/>
                </a:solidFill>
                <a:effectLst/>
                <a:latin typeface="Times New Roman" panose="02020503050405090304" charset="0"/>
                <a:ea typeface="MS PGothic" charset="-128"/>
                <a:cs typeface="MS PGothic" charset="-128"/>
              </a:rPr>
              <a:t>I know everybody laughed at me Because it has the word “I”, this sentence could match the following rule whose keyword is </a:t>
            </a:r>
            <a:r>
              <a:rPr lang="en-US" sz="1200" i="1" kern="1200" dirty="0">
                <a:solidFill>
                  <a:schemeClr val="tx1"/>
                </a:solidFill>
                <a:effectLst/>
                <a:latin typeface="Times New Roman" panose="02020503050405090304" charset="0"/>
                <a:ea typeface="MS PGothic" charset="-128"/>
                <a:cs typeface="MS PGothic" charset="-128"/>
              </a:rPr>
              <a:t>I</a:t>
            </a:r>
            <a:r>
              <a:rPr lang="en-US" sz="1200" kern="1200" dirty="0">
                <a:solidFill>
                  <a:schemeClr val="tx1"/>
                </a:solidFill>
                <a:effectLst/>
                <a:latin typeface="Times New Roman" panose="02020503050405090304" charset="0"/>
                <a:ea typeface="MS PGothic" charset="-128"/>
                <a:cs typeface="MS PGothic" charset="-128"/>
              </a:rPr>
              <a:t>: </a:t>
            </a:r>
            <a:endParaRPr lang="en-US" dirty="0"/>
          </a:p>
          <a:p>
            <a:r>
              <a:rPr lang="en-US" sz="1200" kern="1200" dirty="0">
                <a:solidFill>
                  <a:schemeClr val="tx1"/>
                </a:solidFill>
                <a:effectLst/>
                <a:latin typeface="Times New Roman" panose="02020503050405090304" charset="0"/>
                <a:ea typeface="MS PGothic" charset="-128"/>
                <a:cs typeface="MS PGothic" charset="-128"/>
              </a:rPr>
              <a:t>(I *) -&gt; (You say you 2) </a:t>
            </a:r>
            <a:endParaRPr lang="en-US" dirty="0"/>
          </a:p>
          <a:p>
            <a:r>
              <a:rPr lang="en-US" sz="1200" kern="1200" dirty="0">
                <a:solidFill>
                  <a:schemeClr val="tx1"/>
                </a:solidFill>
                <a:effectLst/>
                <a:latin typeface="Times New Roman" panose="02020503050405090304" charset="0"/>
                <a:ea typeface="MS PGothic" charset="-128"/>
                <a:cs typeface="MS PGothic" charset="-128"/>
              </a:rPr>
              <a:t>producing: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YOU SAY YOU KNOW EVERYBODY LAUGHED AT YOU But “I” is a very general word and its keywords lead to very general responses. Instead the keyword “everybody” is much more interest- </a:t>
            </a:r>
            <a:r>
              <a:rPr lang="en-US" sz="1200" kern="1200" dirty="0" err="1">
                <a:solidFill>
                  <a:schemeClr val="tx1"/>
                </a:solidFill>
                <a:effectLst/>
                <a:latin typeface="Times New Roman" panose="02020503050405090304" charset="0"/>
                <a:ea typeface="MS PGothic" charset="-128"/>
                <a:cs typeface="MS PGothic" charset="-128"/>
              </a:rPr>
              <a:t>ing</a:t>
            </a:r>
            <a:r>
              <a:rPr lang="en-US" sz="1200" kern="1200" dirty="0">
                <a:solidFill>
                  <a:schemeClr val="tx1"/>
                </a:solidFill>
                <a:effectLst/>
                <a:latin typeface="Times New Roman" panose="02020503050405090304" charset="0"/>
                <a:ea typeface="MS PGothic" charset="-128"/>
                <a:cs typeface="MS PGothic" charset="-128"/>
              </a:rPr>
              <a:t>, since </a:t>
            </a:r>
            <a:r>
              <a:rPr lang="en-US" sz="1200" kern="1200" dirty="0" err="1">
                <a:solidFill>
                  <a:schemeClr val="tx1"/>
                </a:solidFill>
                <a:effectLst/>
                <a:latin typeface="Times New Roman" panose="02020503050405090304" charset="0"/>
                <a:ea typeface="MS PGothic" charset="-128"/>
                <a:cs typeface="MS PGothic" charset="-128"/>
              </a:rPr>
              <a:t>Weizenbaum</a:t>
            </a:r>
            <a:r>
              <a:rPr lang="en-US" sz="1200" kern="1200" dirty="0">
                <a:solidFill>
                  <a:schemeClr val="tx1"/>
                </a:solidFill>
                <a:effectLst/>
                <a:latin typeface="Times New Roman" panose="02020503050405090304" charset="0"/>
                <a:ea typeface="MS PGothic" charset="-128"/>
                <a:cs typeface="MS PGothic" charset="-128"/>
              </a:rPr>
              <a:t> pointed out, someone using universals like everybody or always  is probably referring to some specific event or person.</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err="1">
                <a:solidFill>
                  <a:schemeClr val="tx1"/>
                </a:solidFill>
                <a:effectLst/>
                <a:latin typeface="Times New Roman" panose="02020503050405090304" charset="0"/>
                <a:ea typeface="MS PGothic" charset="-128"/>
                <a:cs typeface="MS PGothic" charset="-128"/>
              </a:rPr>
              <a:t>inally</a:t>
            </a:r>
            <a:r>
              <a:rPr lang="en-US" sz="1200" kern="1200" dirty="0">
                <a:solidFill>
                  <a:schemeClr val="tx1"/>
                </a:solidFill>
                <a:effectLst/>
                <a:latin typeface="Times New Roman" panose="02020503050405090304" charset="0"/>
                <a:ea typeface="MS PGothic" charset="-128"/>
                <a:cs typeface="MS PGothic" charset="-128"/>
              </a:rPr>
              <a:t>, ELIZA has a clever memory trick that accounts for the very last </a:t>
            </a:r>
            <a:r>
              <a:rPr lang="en-US" sz="1200" kern="1200" dirty="0" err="1">
                <a:solidFill>
                  <a:schemeClr val="tx1"/>
                </a:solidFill>
                <a:effectLst/>
                <a:latin typeface="Times New Roman" panose="02020503050405090304" charset="0"/>
                <a:ea typeface="MS PGothic" charset="-128"/>
                <a:cs typeface="MS PGothic" charset="-128"/>
              </a:rPr>
              <a:t>sen</a:t>
            </a:r>
            <a:r>
              <a:rPr lang="en-US" sz="1200" kern="1200" dirty="0">
                <a:solidFill>
                  <a:schemeClr val="tx1"/>
                </a:solidFill>
                <a:effectLst/>
                <a:latin typeface="Times New Roman" panose="02020503050405090304" charset="0"/>
                <a:ea typeface="MS PGothic" charset="-128"/>
                <a:cs typeface="MS PGothic" charset="-128"/>
              </a:rPr>
              <a:t>- </a:t>
            </a:r>
            <a:r>
              <a:rPr lang="en-US" sz="1200" kern="1200" dirty="0" err="1">
                <a:solidFill>
                  <a:schemeClr val="tx1"/>
                </a:solidFill>
                <a:effectLst/>
                <a:latin typeface="Times New Roman" panose="02020503050405090304" charset="0"/>
                <a:ea typeface="MS PGothic" charset="-128"/>
                <a:cs typeface="MS PGothic" charset="-128"/>
              </a:rPr>
              <a:t>tence</a:t>
            </a:r>
            <a:r>
              <a:rPr lang="en-US" sz="1200" kern="1200" dirty="0">
                <a:solidFill>
                  <a:schemeClr val="tx1"/>
                </a:solidFill>
                <a:effectLst/>
                <a:latin typeface="Times New Roman" panose="02020503050405090304" charset="0"/>
                <a:ea typeface="MS PGothic" charset="-128"/>
                <a:cs typeface="MS PGothic" charset="-128"/>
              </a:rPr>
              <a:t> of the conversation above. Whenever the word “my” is the highest ranked keyword, ELIZA will randomly select a transform on the MEMORY list, apply it to the sentence, and store it on a queue: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Later, if no keyword matches a sentence, ELIZA will return the top of the MEMORY QUEUE</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People became deeply emotionally involved with the program. </a:t>
            </a:r>
            <a:r>
              <a:rPr lang="en-US" sz="1200" kern="1200" dirty="0" err="1">
                <a:solidFill>
                  <a:schemeClr val="tx1"/>
                </a:solidFill>
                <a:effectLst/>
                <a:latin typeface="Times New Roman" panose="02020503050405090304" charset="0"/>
                <a:ea typeface="MS PGothic" charset="-128"/>
                <a:cs typeface="MS PGothic" charset="-128"/>
              </a:rPr>
              <a:t>Weizenbaum</a:t>
            </a:r>
            <a:r>
              <a:rPr lang="en-US" sz="1200" kern="1200" dirty="0">
                <a:solidFill>
                  <a:schemeClr val="tx1"/>
                </a:solidFill>
                <a:effectLst/>
                <a:latin typeface="Times New Roman" panose="02020503050405090304" charset="0"/>
                <a:ea typeface="MS PGothic" charset="-128"/>
                <a:cs typeface="MS PGothic"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tells the story of one of his staff who would ask </a:t>
            </a:r>
            <a:r>
              <a:rPr lang="en-US" sz="1200" kern="1200" dirty="0" err="1">
                <a:solidFill>
                  <a:schemeClr val="tx1"/>
                </a:solidFill>
                <a:effectLst/>
                <a:latin typeface="Times New Roman" panose="02020503050405090304" charset="0"/>
                <a:ea typeface="MS PGothic" charset="-128"/>
                <a:cs typeface="MS PGothic" charset="-128"/>
              </a:rPr>
              <a:t>Weizenbaum</a:t>
            </a:r>
            <a:r>
              <a:rPr lang="en-US" sz="1200" kern="1200" dirty="0">
                <a:solidFill>
                  <a:schemeClr val="tx1"/>
                </a:solidFill>
                <a:effectLst/>
                <a:latin typeface="Times New Roman" panose="02020503050405090304" charset="0"/>
                <a:ea typeface="MS PGothic" charset="-128"/>
                <a:cs typeface="MS PGothic" charset="-128"/>
              </a:rPr>
              <a:t> to leave the room when she talked with ELIZA. When </a:t>
            </a:r>
            <a:r>
              <a:rPr lang="en-US" sz="1200" kern="1200" dirty="0" err="1">
                <a:solidFill>
                  <a:schemeClr val="tx1"/>
                </a:solidFill>
                <a:effectLst/>
                <a:latin typeface="Times New Roman" panose="02020503050405090304" charset="0"/>
                <a:ea typeface="MS PGothic" charset="-128"/>
                <a:cs typeface="MS PGothic" charset="-128"/>
              </a:rPr>
              <a:t>Weizenbaum</a:t>
            </a:r>
            <a:r>
              <a:rPr lang="en-US" sz="1200" kern="1200" dirty="0">
                <a:solidFill>
                  <a:schemeClr val="tx1"/>
                </a:solidFill>
                <a:effectLst/>
                <a:latin typeface="Times New Roman" panose="02020503050405090304" charset="0"/>
                <a:ea typeface="MS PGothic" charset="-128"/>
                <a:cs typeface="MS PGothic" charset="-128"/>
              </a:rPr>
              <a:t> suggested that he might want to store all the ELIZA conversations for later analysis, people immediately pointed out the privacy implications, which suggested that they were having quite private conversations with ELIZA, despite knowing that it was just software. </a:t>
            </a:r>
            <a:endParaRPr lang="en-US" dirty="0"/>
          </a:p>
          <a:p>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It worried </a:t>
            </a:r>
            <a:r>
              <a:rPr lang="en-US" sz="1200" dirty="0" err="1"/>
              <a:t>Weizenbaum</a:t>
            </a:r>
            <a:r>
              <a:rPr lang="en-US" sz="1200" dirty="0"/>
              <a:t> that people confided in ELIZA.  Were people misled about how much computers understood?</a:t>
            </a:r>
            <a:endParaRPr lang="en-US" sz="1200" dirty="0"/>
          </a:p>
          <a:p>
            <a:r>
              <a:rPr lang="en-US" dirty="0" err="1"/>
              <a:t>Weizenbaum's</a:t>
            </a:r>
            <a:r>
              <a:rPr lang="en-US" dirty="0"/>
              <a:t> feared that society was making a mistake in removing the human from decisions and choice.</a:t>
            </a:r>
            <a:endParaRPr lang="en-US" dirty="0"/>
          </a:p>
          <a:p>
            <a:endParaRPr lang="en-US" dirty="0"/>
          </a:p>
          <a:p>
            <a:r>
              <a:rPr lang="en-US" dirty="0"/>
              <a:t>Professor Sherry Turkle, </a:t>
            </a:r>
            <a:r>
              <a:rPr lang="en-US" dirty="0" err="1"/>
              <a:t>Weizenbaum's</a:t>
            </a:r>
            <a:r>
              <a:rPr lang="en-US" dirty="0"/>
              <a:t> colleague at MIT, studied users of ELIZA and other computational systems over many decades</a:t>
            </a:r>
            <a:endParaRPr lang="en-US" dirty="0"/>
          </a:p>
          <a:p>
            <a:r>
              <a:rPr lang="en-US" dirty="0"/>
              <a:t>Her more nuanced view is that while human face-to-face interaction is vital to the human experience, that humans also continue to develop relationships with artifacts.  For example some some of the users she studied suggested they used ELIZA more like a diary, as a way to privately explore their thoughts.</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dirty="0"/>
              <a:t>The take-away, perhaps, is that it's important  </a:t>
            </a:r>
            <a:r>
              <a:rPr lang="en-US" sz="1200" kern="1200" dirty="0">
                <a:solidFill>
                  <a:schemeClr val="tx1"/>
                </a:solidFill>
                <a:effectLst/>
                <a:latin typeface="Times New Roman" panose="02020503050405090304" charset="0"/>
                <a:ea typeface="MS PGothic" charset="-128"/>
                <a:cs typeface="MS PGothic" charset="-128"/>
              </a:rPr>
              <a:t>to do value-sensitive design: consider during the design process the benefits, harms and possible stake-holders of the resulting system .</a:t>
            </a:r>
            <a:endParaRPr lang="en-US" dirty="0"/>
          </a:p>
          <a:p>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English Title:</a:t>
            </a:r>
            <a:r>
              <a:rPr lang="en-US" baseline="0" dirty="0"/>
              <a:t> Uppercase, Calibri size 60, XJTLU Navy</a:t>
            </a:r>
            <a:endParaRPr lang="en-US" baseline="0" dirty="0"/>
          </a:p>
          <a:p>
            <a:r>
              <a:rPr lang="en-US" baseline="0" dirty="0"/>
              <a:t>English Subtitle: Uppercase, Calibri size 36, XJTLU Navy</a:t>
            </a:r>
            <a:endParaRPr lang="en-US" baseline="0" dirty="0"/>
          </a:p>
        </p:txBody>
      </p:sp>
      <p:sp>
        <p:nvSpPr>
          <p:cNvPr id="4" name="Slide Number Placeholder 3"/>
          <p:cNvSpPr>
            <a:spLocks noGrp="1"/>
          </p:cNvSpPr>
          <p:nvPr>
            <p:ph type="sldNum" sz="quarter" idx="10"/>
          </p:nvPr>
        </p:nvSpPr>
        <p:spPr/>
        <p:txBody>
          <a:bodyPr/>
          <a:lstStyle/>
          <a:p>
            <a:fld id="{5CF7EA8C-4442-2B43-BEFB-AB7F822E7733}"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lvl1pPr eaLnBrk="0" hangingPunct="0">
              <a:defRPr sz="1600">
                <a:solidFill>
                  <a:schemeClr val="tx1"/>
                </a:solidFill>
                <a:latin typeface="Times New Roman" panose="02020503050405090304" charset="0"/>
                <a:ea typeface="MS PGothic" charset="0"/>
                <a:cs typeface="MS PGothic" charset="0"/>
              </a:defRPr>
            </a:lvl1pPr>
            <a:lvl2pPr marL="37931725" indent="-37474525" eaLnBrk="0" hangingPunct="0">
              <a:defRPr sz="1600">
                <a:solidFill>
                  <a:schemeClr val="tx1"/>
                </a:solidFill>
                <a:latin typeface="Times New Roman" panose="02020503050405090304" charset="0"/>
                <a:ea typeface="MS PGothic" charset="0"/>
              </a:defRPr>
            </a:lvl2pPr>
            <a:lvl3pPr eaLnBrk="0" hangingPunct="0">
              <a:defRPr sz="1600">
                <a:solidFill>
                  <a:schemeClr val="tx1"/>
                </a:solidFill>
                <a:latin typeface="Times New Roman" panose="02020503050405090304" charset="0"/>
                <a:ea typeface="MS PGothic" charset="0"/>
              </a:defRPr>
            </a:lvl3pPr>
            <a:lvl4pPr eaLnBrk="0" hangingPunct="0">
              <a:defRPr sz="1600">
                <a:solidFill>
                  <a:schemeClr val="tx1"/>
                </a:solidFill>
                <a:latin typeface="Times New Roman" panose="02020503050405090304" charset="0"/>
                <a:ea typeface="MS PGothic" charset="0"/>
              </a:defRPr>
            </a:lvl4pPr>
            <a:lvl5pPr eaLnBrk="0" hangingPunct="0">
              <a:defRPr sz="1600">
                <a:solidFill>
                  <a:schemeClr val="tx1"/>
                </a:solidFill>
                <a:latin typeface="Times New Roman" panose="02020503050405090304" charset="0"/>
                <a:ea typeface="MS PGothic" charset="0"/>
              </a:defRPr>
            </a:lvl5pPr>
            <a:lvl6pPr marL="457200" eaLnBrk="0" fontAlgn="base" hangingPunct="0">
              <a:spcBef>
                <a:spcPct val="0"/>
              </a:spcBef>
              <a:spcAft>
                <a:spcPct val="0"/>
              </a:spcAft>
              <a:defRPr sz="1600">
                <a:solidFill>
                  <a:schemeClr val="tx1"/>
                </a:solidFill>
                <a:latin typeface="Times New Roman" panose="02020503050405090304" charset="0"/>
                <a:ea typeface="MS PGothic" charset="0"/>
              </a:defRPr>
            </a:lvl6pPr>
            <a:lvl7pPr marL="914400" eaLnBrk="0" fontAlgn="base" hangingPunct="0">
              <a:spcBef>
                <a:spcPct val="0"/>
              </a:spcBef>
              <a:spcAft>
                <a:spcPct val="0"/>
              </a:spcAft>
              <a:defRPr sz="1600">
                <a:solidFill>
                  <a:schemeClr val="tx1"/>
                </a:solidFill>
                <a:latin typeface="Times New Roman" panose="02020503050405090304" charset="0"/>
                <a:ea typeface="MS PGothic" charset="0"/>
              </a:defRPr>
            </a:lvl7pPr>
            <a:lvl8pPr marL="1371600" eaLnBrk="0" fontAlgn="base" hangingPunct="0">
              <a:spcBef>
                <a:spcPct val="0"/>
              </a:spcBef>
              <a:spcAft>
                <a:spcPct val="0"/>
              </a:spcAft>
              <a:defRPr sz="1600">
                <a:solidFill>
                  <a:schemeClr val="tx1"/>
                </a:solidFill>
                <a:latin typeface="Times New Roman" panose="02020503050405090304" charset="0"/>
                <a:ea typeface="MS PGothic" charset="0"/>
              </a:defRPr>
            </a:lvl8pPr>
            <a:lvl9pPr marL="1828800" eaLnBrk="0" fontAlgn="base" hangingPunct="0">
              <a:spcBef>
                <a:spcPct val="0"/>
              </a:spcBef>
              <a:spcAft>
                <a:spcPct val="0"/>
              </a:spcAft>
              <a:defRPr sz="1600">
                <a:solidFill>
                  <a:schemeClr val="tx1"/>
                </a:solidFill>
                <a:latin typeface="Times New Roman" panose="02020503050405090304" charset="0"/>
                <a:ea typeface="MS PGothic" charset="0"/>
              </a:defRPr>
            </a:lvl9pPr>
          </a:lstStyle>
          <a:p>
            <a:pPr eaLnBrk="1" hangingPunct="1"/>
            <a:fld id="{F794197A-909D-6248-B44E-761B541FFA90}" type="slidenum">
              <a:rPr lang="en-US" sz="1200"/>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p:spPr>
      </p:sp>
      <p:sp>
        <p:nvSpPr>
          <p:cNvPr id="21508"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ea typeface="MS PGothic" charset="0"/>
                <a:cs typeface="MS PGothic" charset="0"/>
              </a:rPr>
              <a:t>Dialogue systems or chatbots, are systems designed to interact with humans via conversations, either in text or speech. These include the personal assistants on phones or other devices like SIRI, Alexa, Cortana, or the Google Assistant, tools for simple, relatively short interactions like playing music, setting timers or clocks or keeping shopping lists, to  large language models used for chat like </a:t>
            </a:r>
            <a:r>
              <a:rPr lang="en-US" dirty="0" err="1">
                <a:ea typeface="MS PGothic" charset="0"/>
                <a:cs typeface="MS PGothic" charset="0"/>
              </a:rPr>
              <a:t>ChatGPT</a:t>
            </a:r>
            <a:r>
              <a:rPr lang="en-US" dirty="0">
                <a:ea typeface="MS PGothic" charset="0"/>
                <a:cs typeface="MS PGothic" charset="0"/>
              </a:rPr>
              <a:t> which can carry on more sophisticated and broader conversations as part of answering questions or helping write or edit texts or write code.</a:t>
            </a:r>
            <a:endParaRPr lang="en-US" dirty="0">
              <a:ea typeface="MS PGothic" charset="0"/>
              <a:cs typeface="MS PGothic"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p:spPr>
        <p:txBody>
          <a:bodyPr/>
          <a:lstStyle>
            <a:lvl1pPr eaLnBrk="0" hangingPunct="0">
              <a:defRPr sz="1600">
                <a:solidFill>
                  <a:schemeClr val="tx1"/>
                </a:solidFill>
                <a:latin typeface="Times New Roman" panose="02020503050405090304" charset="0"/>
                <a:ea typeface="MS PGothic" charset="0"/>
                <a:cs typeface="MS PGothic" charset="0"/>
              </a:defRPr>
            </a:lvl1pPr>
            <a:lvl2pPr marL="37931725" indent="-37474525" eaLnBrk="0" hangingPunct="0">
              <a:defRPr sz="1600">
                <a:solidFill>
                  <a:schemeClr val="tx1"/>
                </a:solidFill>
                <a:latin typeface="Times New Roman" panose="02020503050405090304" charset="0"/>
                <a:ea typeface="MS PGothic" charset="0"/>
              </a:defRPr>
            </a:lvl2pPr>
            <a:lvl3pPr eaLnBrk="0" hangingPunct="0">
              <a:defRPr sz="1600">
                <a:solidFill>
                  <a:schemeClr val="tx1"/>
                </a:solidFill>
                <a:latin typeface="Times New Roman" panose="02020503050405090304" charset="0"/>
                <a:ea typeface="MS PGothic" charset="0"/>
              </a:defRPr>
            </a:lvl3pPr>
            <a:lvl4pPr eaLnBrk="0" hangingPunct="0">
              <a:defRPr sz="1600">
                <a:solidFill>
                  <a:schemeClr val="tx1"/>
                </a:solidFill>
                <a:latin typeface="Times New Roman" panose="02020503050405090304" charset="0"/>
                <a:ea typeface="MS PGothic" charset="0"/>
              </a:defRPr>
            </a:lvl4pPr>
            <a:lvl5pPr eaLnBrk="0" hangingPunct="0">
              <a:defRPr sz="1600">
                <a:solidFill>
                  <a:schemeClr val="tx1"/>
                </a:solidFill>
                <a:latin typeface="Times New Roman" panose="02020503050405090304" charset="0"/>
                <a:ea typeface="MS PGothic" charset="0"/>
              </a:defRPr>
            </a:lvl5pPr>
            <a:lvl6pPr marL="457200" eaLnBrk="0" fontAlgn="base" hangingPunct="0">
              <a:spcBef>
                <a:spcPct val="0"/>
              </a:spcBef>
              <a:spcAft>
                <a:spcPct val="0"/>
              </a:spcAft>
              <a:defRPr sz="1600">
                <a:solidFill>
                  <a:schemeClr val="tx1"/>
                </a:solidFill>
                <a:latin typeface="Times New Roman" panose="02020503050405090304" charset="0"/>
                <a:ea typeface="MS PGothic" charset="0"/>
              </a:defRPr>
            </a:lvl6pPr>
            <a:lvl7pPr marL="914400" eaLnBrk="0" fontAlgn="base" hangingPunct="0">
              <a:spcBef>
                <a:spcPct val="0"/>
              </a:spcBef>
              <a:spcAft>
                <a:spcPct val="0"/>
              </a:spcAft>
              <a:defRPr sz="1600">
                <a:solidFill>
                  <a:schemeClr val="tx1"/>
                </a:solidFill>
                <a:latin typeface="Times New Roman" panose="02020503050405090304" charset="0"/>
                <a:ea typeface="MS PGothic" charset="0"/>
              </a:defRPr>
            </a:lvl7pPr>
            <a:lvl8pPr marL="1371600" eaLnBrk="0" fontAlgn="base" hangingPunct="0">
              <a:spcBef>
                <a:spcPct val="0"/>
              </a:spcBef>
              <a:spcAft>
                <a:spcPct val="0"/>
              </a:spcAft>
              <a:defRPr sz="1600">
                <a:solidFill>
                  <a:schemeClr val="tx1"/>
                </a:solidFill>
                <a:latin typeface="Times New Roman" panose="02020503050405090304" charset="0"/>
                <a:ea typeface="MS PGothic" charset="0"/>
              </a:defRPr>
            </a:lvl8pPr>
            <a:lvl9pPr marL="1828800" eaLnBrk="0" fontAlgn="base" hangingPunct="0">
              <a:spcBef>
                <a:spcPct val="0"/>
              </a:spcBef>
              <a:spcAft>
                <a:spcPct val="0"/>
              </a:spcAft>
              <a:defRPr sz="1600">
                <a:solidFill>
                  <a:schemeClr val="tx1"/>
                </a:solidFill>
                <a:latin typeface="Times New Roman" panose="02020503050405090304" charset="0"/>
                <a:ea typeface="MS PGothic" charset="0"/>
              </a:defRPr>
            </a:lvl9pPr>
          </a:lstStyle>
          <a:p>
            <a:pPr eaLnBrk="1" hangingPunct="1"/>
            <a:fld id="{3A312230-4A94-9342-95B2-6484C2F87F15}" type="slidenum">
              <a:rPr lang="en-US" sz="1200"/>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p:spPr>
      </p:sp>
      <p:sp>
        <p:nvSpPr>
          <p:cNvPr id="115716"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Times New Roman" panose="02020503050405090304" charset="0"/>
                <a:ea typeface="MS PGothic" charset="-128"/>
                <a:cs typeface="MS PGothic" charset="-128"/>
              </a:rPr>
              <a:t>In task-based dialogue,  a dialogue system has the goal of helping a user solve some task like making an airplane reservation</a:t>
            </a:r>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or buying a product.</a:t>
            </a:r>
            <a:endParaRPr lang="en-US" sz="1200" kern="1200" dirty="0">
              <a:solidFill>
                <a:schemeClr val="tx1"/>
              </a:solidFill>
              <a:effectLst/>
              <a:latin typeface="Times New Roman" panose="02020503050405090304" charset="0"/>
              <a:ea typeface="MS PGothic" charset="-128"/>
              <a:cs typeface="MS PGothic" charset="-128"/>
            </a:endParaRPr>
          </a:p>
          <a:p>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The core of such system, first proposed in 1977 in the influential GUS system,  is a a knowledge structure called the frame</a:t>
            </a:r>
            <a:endParaRPr lang="en-US" sz="1200" kern="1200" dirty="0">
              <a:solidFill>
                <a:schemeClr val="tx1"/>
              </a:solidFill>
              <a:effectLst/>
              <a:latin typeface="Times New Roman" panose="02020503050405090304" charset="0"/>
              <a:ea typeface="MS PGothic" charset="-128"/>
              <a:cs typeface="MS PGothic" charset="-128"/>
            </a:endParaRPr>
          </a:p>
          <a:p>
            <a:pPr eaLnBrk="1" hangingPunct="1"/>
            <a:endParaRPr lang="en-US" dirty="0">
              <a:ea typeface="MS PGothic" charset="0"/>
              <a:cs typeface="MS PGothic"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p:spPr>
        <p:txBody>
          <a:bodyPr/>
          <a:lstStyle>
            <a:lvl1pPr eaLnBrk="0" hangingPunct="0">
              <a:defRPr sz="1600">
                <a:solidFill>
                  <a:schemeClr val="tx1"/>
                </a:solidFill>
                <a:latin typeface="Times New Roman" panose="02020503050405090304" charset="0"/>
                <a:ea typeface="MS PGothic" charset="0"/>
                <a:cs typeface="MS PGothic" charset="0"/>
              </a:defRPr>
            </a:lvl1pPr>
            <a:lvl2pPr marL="37931725" indent="-37474525" eaLnBrk="0" hangingPunct="0">
              <a:defRPr sz="1600">
                <a:solidFill>
                  <a:schemeClr val="tx1"/>
                </a:solidFill>
                <a:latin typeface="Times New Roman" panose="02020503050405090304" charset="0"/>
                <a:ea typeface="MS PGothic" charset="0"/>
              </a:defRPr>
            </a:lvl2pPr>
            <a:lvl3pPr eaLnBrk="0" hangingPunct="0">
              <a:defRPr sz="1600">
                <a:solidFill>
                  <a:schemeClr val="tx1"/>
                </a:solidFill>
                <a:latin typeface="Times New Roman" panose="02020503050405090304" charset="0"/>
                <a:ea typeface="MS PGothic" charset="0"/>
              </a:defRPr>
            </a:lvl3pPr>
            <a:lvl4pPr eaLnBrk="0" hangingPunct="0">
              <a:defRPr sz="1600">
                <a:solidFill>
                  <a:schemeClr val="tx1"/>
                </a:solidFill>
                <a:latin typeface="Times New Roman" panose="02020503050405090304" charset="0"/>
                <a:ea typeface="MS PGothic" charset="0"/>
              </a:defRPr>
            </a:lvl4pPr>
            <a:lvl5pPr eaLnBrk="0" hangingPunct="0">
              <a:defRPr sz="1600">
                <a:solidFill>
                  <a:schemeClr val="tx1"/>
                </a:solidFill>
                <a:latin typeface="Times New Roman" panose="02020503050405090304" charset="0"/>
                <a:ea typeface="MS PGothic" charset="0"/>
              </a:defRPr>
            </a:lvl5pPr>
            <a:lvl6pPr marL="457200" eaLnBrk="0" fontAlgn="base" hangingPunct="0">
              <a:spcBef>
                <a:spcPct val="0"/>
              </a:spcBef>
              <a:spcAft>
                <a:spcPct val="0"/>
              </a:spcAft>
              <a:defRPr sz="1600">
                <a:solidFill>
                  <a:schemeClr val="tx1"/>
                </a:solidFill>
                <a:latin typeface="Times New Roman" panose="02020503050405090304" charset="0"/>
                <a:ea typeface="MS PGothic" charset="0"/>
              </a:defRPr>
            </a:lvl6pPr>
            <a:lvl7pPr marL="914400" eaLnBrk="0" fontAlgn="base" hangingPunct="0">
              <a:spcBef>
                <a:spcPct val="0"/>
              </a:spcBef>
              <a:spcAft>
                <a:spcPct val="0"/>
              </a:spcAft>
              <a:defRPr sz="1600">
                <a:solidFill>
                  <a:schemeClr val="tx1"/>
                </a:solidFill>
                <a:latin typeface="Times New Roman" panose="02020503050405090304" charset="0"/>
                <a:ea typeface="MS PGothic" charset="0"/>
              </a:defRPr>
            </a:lvl7pPr>
            <a:lvl8pPr marL="1371600" eaLnBrk="0" fontAlgn="base" hangingPunct="0">
              <a:spcBef>
                <a:spcPct val="0"/>
              </a:spcBef>
              <a:spcAft>
                <a:spcPct val="0"/>
              </a:spcAft>
              <a:defRPr sz="1600">
                <a:solidFill>
                  <a:schemeClr val="tx1"/>
                </a:solidFill>
                <a:latin typeface="Times New Roman" panose="02020503050405090304" charset="0"/>
                <a:ea typeface="MS PGothic" charset="0"/>
              </a:defRPr>
            </a:lvl8pPr>
            <a:lvl9pPr marL="1828800" eaLnBrk="0" fontAlgn="base" hangingPunct="0">
              <a:spcBef>
                <a:spcPct val="0"/>
              </a:spcBef>
              <a:spcAft>
                <a:spcPct val="0"/>
              </a:spcAft>
              <a:defRPr sz="1600">
                <a:solidFill>
                  <a:schemeClr val="tx1"/>
                </a:solidFill>
                <a:latin typeface="Times New Roman" panose="02020503050405090304" charset="0"/>
                <a:ea typeface="MS PGothic" charset="0"/>
              </a:defRPr>
            </a:lvl9pPr>
          </a:lstStyle>
          <a:p>
            <a:pPr eaLnBrk="1" hangingPunct="1"/>
            <a:fld id="{3A312230-4A94-9342-95B2-6484C2F87F15}" type="slidenum">
              <a:rPr lang="en-US" sz="1200"/>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p:spPr>
      </p:sp>
      <p:sp>
        <p:nvSpPr>
          <p:cNvPr id="115716"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Times New Roman" panose="02020503050405090304" charset="0"/>
                <a:ea typeface="MS PGothic" charset="-128"/>
                <a:cs typeface="MS PGothic" charset="-128"/>
              </a:rPr>
              <a:t>A frame represents part of the information about user intentions  that the system can extract from user sentences,</a:t>
            </a:r>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and consists of a collection of slots, each of which can take a set of possible values.</a:t>
            </a:r>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The set of frames is sometimes called a {domain ontology}, and the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The set of slots for a frame specifies what the system needs to know for the part of the task that frame represents.</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So in booking airline travel  we need to know the origin or destination of the flight, or the times.</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The filler of each slot is constrained to values of a particular semantic type. In the travel domain, for example, a slot might be of type city (hence take on values like </a:t>
            </a:r>
            <a:r>
              <a:rPr lang="en-US" sz="1200" i="1" kern="1200" dirty="0">
                <a:solidFill>
                  <a:schemeClr val="tx1"/>
                </a:solidFill>
                <a:effectLst/>
                <a:latin typeface="Times New Roman" panose="02020503050405090304" charset="0"/>
                <a:ea typeface="MS PGothic" charset="-128"/>
                <a:cs typeface="MS PGothic" charset="-128"/>
              </a:rPr>
              <a:t>San Francisco</a:t>
            </a:r>
            <a:r>
              <a:rPr lang="en-US" sz="1200" kern="1200" dirty="0">
                <a:solidFill>
                  <a:schemeClr val="tx1"/>
                </a:solidFill>
                <a:effectLst/>
                <a:latin typeface="Times New Roman" panose="02020503050405090304" charset="0"/>
                <a:ea typeface="MS PGothic" charset="-128"/>
                <a:cs typeface="MS PGothic" charset="-128"/>
              </a:rPr>
              <a:t>, or </a:t>
            </a:r>
            <a:r>
              <a:rPr lang="en-US" sz="1200" i="1" kern="1200" dirty="0">
                <a:solidFill>
                  <a:schemeClr val="tx1"/>
                </a:solidFill>
                <a:effectLst/>
                <a:latin typeface="Times New Roman" panose="02020503050405090304" charset="0"/>
                <a:ea typeface="MS PGothic" charset="-128"/>
                <a:cs typeface="MS PGothic" charset="-128"/>
              </a:rPr>
              <a:t>Hong Kong</a:t>
            </a:r>
            <a:r>
              <a:rPr lang="en-US" sz="1200" kern="1200" dirty="0">
                <a:solidFill>
                  <a:schemeClr val="tx1"/>
                </a:solidFill>
                <a:effectLst/>
                <a:latin typeface="Times New Roman" panose="02020503050405090304" charset="0"/>
                <a:ea typeface="MS PGothic" charset="-128"/>
                <a:cs typeface="MS PGothic" charset="-128"/>
              </a:rPr>
              <a:t>) or of type date, airline, or time. </a:t>
            </a:r>
            <a:endParaRPr lang="en-US" dirty="0"/>
          </a:p>
          <a:p>
            <a:r>
              <a:rPr lang="en-US" sz="1200" kern="1200" dirty="0">
                <a:solidFill>
                  <a:schemeClr val="tx1"/>
                </a:solidFill>
                <a:effectLst/>
                <a:latin typeface="Times New Roman" panose="02020503050405090304" charset="0"/>
                <a:ea typeface="MS PGothic" charset="-128"/>
                <a:cs typeface="MS PGothic" charset="-128"/>
              </a:rPr>
              <a:t>.</a:t>
            </a:r>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  </a:t>
            </a:r>
            <a:endParaRPr lang="en-US" dirty="0"/>
          </a:p>
          <a:p>
            <a:pPr eaLnBrk="1" hangingPunct="1"/>
            <a:endParaRPr lang="en-US" dirty="0">
              <a:ea typeface="MS PGothic" charset="0"/>
              <a:cs typeface="MS PGothic"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common to distinguish a simpler, more classic frame-based architecture, which we'll call the GUS architecture, after the paper that introduced it,  that focuses on a set of hand-build production rules for filling frames and taking actions.  It's more than 4 decades years old, but still used in most industrial task-based dialogue agents.</a:t>
            </a:r>
            <a:endParaRPr lang="en-US" dirty="0"/>
          </a:p>
          <a:p>
            <a:endParaRPr lang="en-US" dirty="0"/>
          </a:p>
          <a:p>
            <a:r>
              <a:rPr lang="en-US" dirty="0"/>
              <a:t>An extension of the GUS architecture, sometimes called the dialogue-state architecture, is more common in research systems.  Some aspects are making their way into industrial systems</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Here's a transcript of an actual dialogue with the GUS system of </a:t>
            </a:r>
            <a:r>
              <a:rPr lang="en-US" sz="1200" kern="1200" dirty="0" err="1">
                <a:solidFill>
                  <a:schemeClr val="tx1"/>
                </a:solidFill>
                <a:effectLst/>
                <a:latin typeface="Times New Roman" panose="02020503050405090304" charset="0"/>
                <a:ea typeface="MS PGothic" charset="-128"/>
                <a:cs typeface="MS PGothic" charset="-128"/>
              </a:rPr>
              <a:t>Bobrow</a:t>
            </a:r>
            <a:r>
              <a:rPr lang="en-US" sz="1200" kern="1200" dirty="0">
                <a:solidFill>
                  <a:schemeClr val="tx1"/>
                </a:solidFill>
                <a:effectLst/>
                <a:latin typeface="Times New Roman" panose="02020503050405090304" charset="0"/>
                <a:ea typeface="MS PGothic" charset="-128"/>
                <a:cs typeface="MS PGothic" charset="-128"/>
              </a:rPr>
              <a:t> et al. (1977). P.S.A. and Air California were airlines of that period.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rPr>
              <a:t>GUS had a lot of complex abilities that aren't true in every frame-based system.</a:t>
            </a:r>
            <a:endParaRPr lang="en-US" sz="1200" kern="1200" dirty="0">
              <a:solidFill>
                <a:schemeClr val="tx1"/>
              </a:solidFill>
              <a:effectLst/>
              <a:latin typeface="Times New Roman" panose="02020503050405090304" charset="0"/>
              <a:ea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rPr>
              <a:t>For example it dealt with  coreference, that's expressions like "the first one", knowing it refers to flight 102.</a:t>
            </a:r>
            <a:endParaRPr lang="en-US" sz="1200" kern="1200" dirty="0">
              <a:solidFill>
                <a:schemeClr val="tx1"/>
              </a:solidFill>
              <a:effectLst/>
              <a:latin typeface="Times New Roman" panose="02020503050405090304" charset="0"/>
              <a:ea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rPr>
              <a:t>It knows that Friday in the evening, means "the next Friday", i.e. presumably May 30".</a:t>
            </a:r>
            <a:endParaRPr lang="en-US" sz="1200" kern="1200" dirty="0">
              <a:solidFill>
                <a:schemeClr val="tx1"/>
              </a:solidFill>
              <a:effectLst/>
              <a:latin typeface="Times New Roman" panose="02020503050405090304" charset="0"/>
              <a:ea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rPr>
              <a:t>And in this example, it even handles a complex implicit constraints in the example "I must be in San Diego  before 10am"</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noFill/>
        </p:spPr>
        <p:txBody>
          <a:bodyPr/>
          <a:lstStyle>
            <a:lvl1pPr eaLnBrk="0" hangingPunct="0">
              <a:defRPr sz="1600">
                <a:solidFill>
                  <a:schemeClr val="tx1"/>
                </a:solidFill>
                <a:latin typeface="Times New Roman" panose="02020503050405090304" charset="0"/>
                <a:ea typeface="MS PGothic" charset="0"/>
                <a:cs typeface="MS PGothic" charset="0"/>
              </a:defRPr>
            </a:lvl1pPr>
            <a:lvl2pPr marL="37931725" indent="-37474525" eaLnBrk="0" hangingPunct="0">
              <a:defRPr sz="1600">
                <a:solidFill>
                  <a:schemeClr val="tx1"/>
                </a:solidFill>
                <a:latin typeface="Times New Roman" panose="02020503050405090304" charset="0"/>
                <a:ea typeface="MS PGothic" charset="0"/>
              </a:defRPr>
            </a:lvl2pPr>
            <a:lvl3pPr eaLnBrk="0" hangingPunct="0">
              <a:defRPr sz="1600">
                <a:solidFill>
                  <a:schemeClr val="tx1"/>
                </a:solidFill>
                <a:latin typeface="Times New Roman" panose="02020503050405090304" charset="0"/>
                <a:ea typeface="MS PGothic" charset="0"/>
              </a:defRPr>
            </a:lvl3pPr>
            <a:lvl4pPr eaLnBrk="0" hangingPunct="0">
              <a:defRPr sz="1600">
                <a:solidFill>
                  <a:schemeClr val="tx1"/>
                </a:solidFill>
                <a:latin typeface="Times New Roman" panose="02020503050405090304" charset="0"/>
                <a:ea typeface="MS PGothic" charset="0"/>
              </a:defRPr>
            </a:lvl4pPr>
            <a:lvl5pPr eaLnBrk="0" hangingPunct="0">
              <a:defRPr sz="1600">
                <a:solidFill>
                  <a:schemeClr val="tx1"/>
                </a:solidFill>
                <a:latin typeface="Times New Roman" panose="02020503050405090304" charset="0"/>
                <a:ea typeface="MS PGothic" charset="0"/>
              </a:defRPr>
            </a:lvl5pPr>
            <a:lvl6pPr marL="457200" eaLnBrk="0" fontAlgn="base" hangingPunct="0">
              <a:spcBef>
                <a:spcPct val="0"/>
              </a:spcBef>
              <a:spcAft>
                <a:spcPct val="0"/>
              </a:spcAft>
              <a:defRPr sz="1600">
                <a:solidFill>
                  <a:schemeClr val="tx1"/>
                </a:solidFill>
                <a:latin typeface="Times New Roman" panose="02020503050405090304" charset="0"/>
                <a:ea typeface="MS PGothic" charset="0"/>
              </a:defRPr>
            </a:lvl6pPr>
            <a:lvl7pPr marL="914400" eaLnBrk="0" fontAlgn="base" hangingPunct="0">
              <a:spcBef>
                <a:spcPct val="0"/>
              </a:spcBef>
              <a:spcAft>
                <a:spcPct val="0"/>
              </a:spcAft>
              <a:defRPr sz="1600">
                <a:solidFill>
                  <a:schemeClr val="tx1"/>
                </a:solidFill>
                <a:latin typeface="Times New Roman" panose="02020503050405090304" charset="0"/>
                <a:ea typeface="MS PGothic" charset="0"/>
              </a:defRPr>
            </a:lvl7pPr>
            <a:lvl8pPr marL="1371600" eaLnBrk="0" fontAlgn="base" hangingPunct="0">
              <a:spcBef>
                <a:spcPct val="0"/>
              </a:spcBef>
              <a:spcAft>
                <a:spcPct val="0"/>
              </a:spcAft>
              <a:defRPr sz="1600">
                <a:solidFill>
                  <a:schemeClr val="tx1"/>
                </a:solidFill>
                <a:latin typeface="Times New Roman" panose="02020503050405090304" charset="0"/>
                <a:ea typeface="MS PGothic" charset="0"/>
              </a:defRPr>
            </a:lvl8pPr>
            <a:lvl9pPr marL="1828800" eaLnBrk="0" fontAlgn="base" hangingPunct="0">
              <a:spcBef>
                <a:spcPct val="0"/>
              </a:spcBef>
              <a:spcAft>
                <a:spcPct val="0"/>
              </a:spcAft>
              <a:defRPr sz="1600">
                <a:solidFill>
                  <a:schemeClr val="tx1"/>
                </a:solidFill>
                <a:latin typeface="Times New Roman" panose="02020503050405090304" charset="0"/>
                <a:ea typeface="MS PGothic" charset="0"/>
              </a:defRPr>
            </a:lvl9pPr>
          </a:lstStyle>
          <a:p>
            <a:pPr eaLnBrk="1" hangingPunct="1"/>
            <a:fld id="{245DC473-6AF4-1B4E-A891-802B4C20D324}" type="slidenum">
              <a:rPr lang="en-US" sz="1200"/>
            </a:fld>
            <a:endParaRPr lang="en-US" sz="1200"/>
          </a:p>
        </p:txBody>
      </p:sp>
      <p:sp>
        <p:nvSpPr>
          <p:cNvPr id="117763" name="Rectangle 2"/>
          <p:cNvSpPr>
            <a:spLocks noGrp="1" noRot="1" noChangeAspect="1" noChangeArrowheads="1"/>
          </p:cNvSpPr>
          <p:nvPr>
            <p:ph type="sldImg"/>
          </p:nvPr>
        </p:nvSpPr>
        <p:spPr>
          <a:xfrm>
            <a:off x="381000" y="685800"/>
            <a:ext cx="6096000" cy="3429000"/>
          </a:xfrm>
          <a:solidFill>
            <a:srgbClr val="FFFFFF"/>
          </a:solidFill>
        </p:spPr>
      </p:sp>
      <p:sp>
        <p:nvSpPr>
          <p:cNvPr id="117764" name="Rectangle 3"/>
          <p:cNvSpPr>
            <a:spLocks noGrp="1" noChangeArrowheads="1"/>
          </p:cNvSpPr>
          <p:nvPr>
            <p:ph type="body" idx="1"/>
          </p:nvPr>
        </p:nvSpPr>
        <p:spPr>
          <a:solidFill>
            <a:srgbClr val="FFFFFF"/>
          </a:solidFill>
          <a:ln>
            <a:solidFill>
              <a:srgbClr val="000000"/>
            </a:solidFill>
          </a:ln>
        </p:spPr>
        <p:txBody>
          <a:bodyPr/>
          <a:lstStyle/>
          <a:p>
            <a:pPr marL="0" marR="0" lvl="0" indent="0" algn="l" defTabSz="914400" rtl="0" eaLnBrk="1" fontAlgn="base" latinLnBrk="0" hangingPunct="1">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The control architecture of the GUS architecture, used in some form in all modern frame-based dialogue systems like Apple’s Siri, Amazon’s Alexa, and the Google Assistant, is designed around the frame.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1" fontAlgn="base" latinLnBrk="0" hangingPunct="1">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The system’s goal is to fill the slots in the frame with the fillers the user intends, and then perform the relevant action for the user (answering a question, or booking a flight). </a:t>
            </a:r>
            <a:endParaRPr lang="en-US" dirty="0"/>
          </a:p>
          <a:p>
            <a:r>
              <a:rPr lang="en-US" sz="1200" kern="1200" dirty="0">
                <a:solidFill>
                  <a:schemeClr val="tx1"/>
                </a:solidFill>
                <a:effectLst/>
                <a:latin typeface="Times New Roman" panose="02020503050405090304" charset="0"/>
                <a:ea typeface="MS PGothic" charset="-128"/>
                <a:cs typeface="MS PGothic" charset="-128"/>
              </a:rPr>
              <a:t>To do this, the system asks questions of the user (using pre-specified question templates associated with each slot of each frame), filling any slot that the user specifies</a:t>
            </a:r>
            <a:endParaRPr lang="en-US" sz="1200" kern="1200" dirty="0">
              <a:solidFill>
                <a:schemeClr val="tx1"/>
              </a:solidFill>
              <a:effectLst/>
              <a:latin typeface="Times New Roman" panose="02020503050405090304" charset="0"/>
              <a:ea typeface="MS PGothic" charset="-128"/>
              <a:cs typeface="MS PGothic" charset="-128"/>
            </a:endParaRPr>
          </a:p>
          <a:p>
            <a:endParaRPr lang="en-US" sz="1200" kern="1200" dirty="0">
              <a:solidFill>
                <a:schemeClr val="tx1"/>
              </a:solidFill>
              <a:effectLst/>
              <a:latin typeface="Times New Roman" panose="02020503050405090304" charset="0"/>
              <a:ea typeface="MS PGothic" charset="-128"/>
            </a:endParaRPr>
          </a:p>
          <a:p>
            <a:r>
              <a:rPr lang="en-US" sz="1200" kern="1200" dirty="0">
                <a:solidFill>
                  <a:schemeClr val="tx1"/>
                </a:solidFill>
                <a:effectLst/>
                <a:latin typeface="Times New Roman" panose="02020503050405090304" charset="0"/>
                <a:ea typeface="MS PGothic" charset="-128"/>
              </a:rPr>
              <a:t>When the frame is filled, the system can do a query looking for flights (or whatever) that fulfill the user constraints.</a:t>
            </a:r>
            <a:endParaRPr lang="en-US" dirty="0"/>
          </a:p>
          <a:p>
            <a:pPr marL="0" marR="0" lvl="0" indent="0" algn="l" defTabSz="914400" rtl="0" eaLnBrk="1" fontAlgn="base" latinLnBrk="0" hangingPunct="1">
              <a:lnSpc>
                <a:spcPct val="100000"/>
              </a:lnSpc>
              <a:spcBef>
                <a:spcPct val="30000"/>
              </a:spcBef>
              <a:spcAft>
                <a:spcPct val="0"/>
              </a:spcAft>
              <a:buClrTx/>
              <a:buSzTx/>
              <a:buFontTx/>
              <a:buNone/>
              <a:defRPr/>
            </a:pPr>
            <a:endParaRPr lang="en-US" dirty="0"/>
          </a:p>
          <a:p>
            <a:pPr marL="0" marR="0" lvl="0" indent="0" algn="l" defTabSz="914400" rtl="0" eaLnBrk="1" fontAlgn="base" latinLnBrk="0" hangingPunct="1">
              <a:lnSpc>
                <a:spcPct val="100000"/>
              </a:lnSpc>
              <a:spcBef>
                <a:spcPct val="30000"/>
              </a:spcBef>
              <a:spcAft>
                <a:spcPct val="0"/>
              </a:spcAft>
              <a:buClrTx/>
              <a:buSzTx/>
              <a:buFontTx/>
              <a:buNone/>
              <a:defRPr/>
            </a:pPr>
            <a:endParaRPr lang="en-US" dirty="0"/>
          </a:p>
          <a:p>
            <a:pPr eaLnBrk="1" hangingPunct="1"/>
            <a:endParaRPr lang="en-US" dirty="0">
              <a:ea typeface="MS PGothic" charset="0"/>
              <a:cs typeface="MS PGothic"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The GUS architecture also has condition-action rules attached to slots. For example, a rule attached to the DESTINATION slot for the plane booking frame, once the user has specified the destination, might automatically enter that city as the default </a:t>
            </a:r>
            <a:r>
              <a:rPr lang="en-US" sz="1200" i="1" kern="1200" dirty="0" err="1">
                <a:solidFill>
                  <a:schemeClr val="tx1"/>
                </a:solidFill>
                <a:effectLst/>
                <a:latin typeface="Times New Roman" panose="02020503050405090304" charset="0"/>
                <a:ea typeface="MS PGothic" charset="-128"/>
                <a:cs typeface="MS PGothic" charset="-128"/>
              </a:rPr>
              <a:t>StayLocation</a:t>
            </a:r>
            <a:r>
              <a:rPr lang="en-US" sz="1200" i="1" kern="1200" dirty="0">
                <a:solidFill>
                  <a:schemeClr val="tx1"/>
                </a:solidFill>
                <a:effectLst/>
                <a:latin typeface="Times New Roman" panose="02020503050405090304" charset="0"/>
                <a:ea typeface="MS PGothic" charset="-128"/>
                <a:cs typeface="MS PGothic" charset="-128"/>
              </a:rPr>
              <a:t> </a:t>
            </a:r>
            <a:r>
              <a:rPr lang="en-US" sz="1200" kern="1200" dirty="0">
                <a:solidFill>
                  <a:schemeClr val="tx1"/>
                </a:solidFill>
                <a:effectLst/>
                <a:latin typeface="Times New Roman" panose="02020503050405090304" charset="0"/>
                <a:ea typeface="MS PGothic" charset="-128"/>
                <a:cs typeface="MS PGothic" charset="-128"/>
              </a:rPr>
              <a:t>for the related hotel booking frame. Or if the user specifies the DESTINATION DAY for a short trip the system could automatically enter the ARRIVAL DAY.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Many domains require multiple frames. Besides frames for car or hotel reservations, we might need frames with general route information (for questions like </a:t>
            </a:r>
            <a:r>
              <a:rPr lang="en-US" sz="1200" i="1" kern="1200" dirty="0">
                <a:solidFill>
                  <a:schemeClr val="tx1"/>
                </a:solidFill>
                <a:effectLst/>
                <a:latin typeface="Times New Roman" panose="02020503050405090304" charset="0"/>
                <a:ea typeface="MS PGothic" charset="-128"/>
                <a:cs typeface="MS PGothic" charset="-128"/>
              </a:rPr>
              <a:t>Which airlines fly from Boston to San Francisco?</a:t>
            </a:r>
            <a:r>
              <a:rPr lang="en-US" sz="1200" kern="1200" dirty="0">
                <a:solidFill>
                  <a:schemeClr val="tx1"/>
                </a:solidFill>
                <a:effectLst/>
                <a:latin typeface="Times New Roman" panose="02020503050405090304" charset="0"/>
                <a:ea typeface="MS PGothic" charset="-128"/>
                <a:cs typeface="MS PGothic" charset="-128"/>
              </a:rPr>
              <a:t>), or information about airfare practices (for questions like </a:t>
            </a:r>
            <a:r>
              <a:rPr lang="en-US" sz="1200" i="1" kern="1200" dirty="0">
                <a:solidFill>
                  <a:schemeClr val="tx1"/>
                </a:solidFill>
                <a:effectLst/>
                <a:latin typeface="Times New Roman" panose="02020503050405090304" charset="0"/>
                <a:ea typeface="MS PGothic" charset="-128"/>
                <a:cs typeface="MS PGothic" charset="-128"/>
              </a:rPr>
              <a:t>Do I have to stay a specific number of days to get a decent air- fare?</a:t>
            </a:r>
            <a:r>
              <a:rPr lang="en-US" sz="1200" kern="1200" dirty="0">
                <a:solidFill>
                  <a:schemeClr val="tx1"/>
                </a:solidFill>
                <a:effectLst/>
                <a:latin typeface="Times New Roman" panose="02020503050405090304" charset="0"/>
                <a:ea typeface="MS PGothic" charset="-128"/>
                <a:cs typeface="MS PGothic" charset="-128"/>
              </a:rPr>
              <a:t>). The system must be able to disambiguate which slot of which frame a given input is supposed to fill and then switch dialogue control to that frame.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English Title:</a:t>
            </a:r>
            <a:r>
              <a:rPr lang="en-US" baseline="0" dirty="0"/>
              <a:t> Uppercase, Calibri size 60, XJTLU Navy</a:t>
            </a:r>
            <a:endParaRPr lang="en-US" baseline="0" dirty="0"/>
          </a:p>
          <a:p>
            <a:r>
              <a:rPr lang="en-US" baseline="0" dirty="0"/>
              <a:t>English Subtitle: Uppercase, Calibri size 36, XJTLU Navy</a:t>
            </a:r>
            <a:endParaRPr lang="en-US" baseline="0" dirty="0"/>
          </a:p>
        </p:txBody>
      </p:sp>
      <p:sp>
        <p:nvSpPr>
          <p:cNvPr id="4" name="Slide Number Placeholder 3"/>
          <p:cNvSpPr>
            <a:spLocks noGrp="1"/>
          </p:cNvSpPr>
          <p:nvPr>
            <p:ph type="sldNum" sz="quarter" idx="10"/>
          </p:nvPr>
        </p:nvSpPr>
        <p:spPr/>
        <p:txBody>
          <a:bodyPr/>
          <a:lstStyle/>
          <a:p>
            <a:fld id="{5CF7EA8C-4442-2B43-BEFB-AB7F822E7733}" type="slidenum">
              <a:rPr lang="en-US" smtClean="0"/>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Modern research systems for task-based dialogue are based on a more sophisticated version of the frame-based architecture called the </a:t>
            </a:r>
            <a:r>
              <a:rPr lang="en-US" sz="1200" b="0" kern="1200" dirty="0">
                <a:solidFill>
                  <a:schemeClr val="tx1"/>
                </a:solidFill>
                <a:effectLst/>
                <a:latin typeface="Times New Roman" panose="02020503050405090304" charset="0"/>
                <a:ea typeface="MS PGothic" charset="-128"/>
                <a:cs typeface="MS PGothic" charset="-128"/>
              </a:rPr>
              <a:t>dialogue-state </a:t>
            </a:r>
            <a:r>
              <a:rPr lang="en-US" sz="1200" kern="1200" dirty="0">
                <a:solidFill>
                  <a:schemeClr val="tx1"/>
                </a:solidFill>
                <a:effectLst/>
                <a:latin typeface="Times New Roman" panose="02020503050405090304" charset="0"/>
                <a:ea typeface="MS PGothic" charset="-128"/>
                <a:cs typeface="MS PGothic" charset="-128"/>
              </a:rPr>
              <a:t>or </a:t>
            </a:r>
            <a:r>
              <a:rPr lang="en-US" sz="1200" b="0" kern="1200" dirty="0">
                <a:solidFill>
                  <a:schemeClr val="tx1"/>
                </a:solidFill>
                <a:effectLst/>
                <a:latin typeface="Times New Roman" panose="02020503050405090304" charset="0"/>
                <a:ea typeface="MS PGothic" charset="-128"/>
                <a:cs typeface="MS PGothic" charset="-128"/>
              </a:rPr>
              <a:t>belief-state </a:t>
            </a:r>
            <a:r>
              <a:rPr lang="en-US" sz="1200" kern="1200" dirty="0" err="1">
                <a:solidFill>
                  <a:schemeClr val="tx1"/>
                </a:solidFill>
                <a:effectLst/>
                <a:latin typeface="Times New Roman" panose="02020503050405090304" charset="0"/>
                <a:ea typeface="MS PGothic" charset="-128"/>
                <a:cs typeface="MS PGothic" charset="-128"/>
              </a:rPr>
              <a:t>ar</a:t>
            </a:r>
            <a:r>
              <a:rPr lang="en-US" sz="1200" kern="1200" dirty="0">
                <a:solidFill>
                  <a:schemeClr val="tx1"/>
                </a:solidFill>
                <a:effectLst/>
                <a:latin typeface="Times New Roman" panose="02020503050405090304" charset="0"/>
                <a:ea typeface="MS PGothic" charset="-128"/>
                <a:cs typeface="MS PGothic" charset="-128"/>
              </a:rPr>
              <a:t>- </a:t>
            </a:r>
            <a:r>
              <a:rPr lang="en-US" sz="1200" kern="1200" dirty="0" err="1">
                <a:solidFill>
                  <a:schemeClr val="tx1"/>
                </a:solidFill>
                <a:effectLst/>
                <a:latin typeface="Times New Roman" panose="02020503050405090304" charset="0"/>
                <a:ea typeface="MS PGothic" charset="-128"/>
                <a:cs typeface="MS PGothic" charset="-128"/>
              </a:rPr>
              <a:t>chitecture</a:t>
            </a:r>
            <a:r>
              <a:rPr lang="en-US" sz="1200" kern="1200" dirty="0">
                <a:solidFill>
                  <a:schemeClr val="tx1"/>
                </a:solidFill>
                <a:effectLst/>
                <a:latin typeface="Times New Roman" panose="02020503050405090304" charset="0"/>
                <a:ea typeface="MS PGothic" charset="-128"/>
                <a:cs typeface="MS PGothic"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Here the six components of a typical dialogue-state system.  In this lecture we'll focus on 4 of them which are part of both spoken and textual dialogue systems.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We often talk about two broad categories of conversational agents.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Task-oriented dialogue systems are used to to solve some task like booking a flight or maintaining a shopping list.</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Chatbots based on large language models can carry on extended conversations with the goal of mimicking the unstructured conversations or ‘chats’ characteristic of informal human-human interaction, powered by the ability of large language models to generate text.   Right now they are mainly used for dealing with tasks that involve generating text or code, but they are quickly acquiring the ability to act as agents in the world.  As far as terminology goes, traditionally we distinguished between the words "Dialogue System" and "Chatbot", but these days we often use the word "chatbot" to mean both.</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These four components are more complex than in the simple GUS systems. For example, like the GUS systems, the dialogue-state architecture has an </a:t>
            </a:r>
            <a:r>
              <a:rPr lang="en-US" sz="1200" b="0" kern="1200" dirty="0">
                <a:solidFill>
                  <a:schemeClr val="tx1"/>
                </a:solidFill>
                <a:effectLst/>
                <a:latin typeface="Times New Roman" panose="02020503050405090304" charset="0"/>
                <a:ea typeface="MS PGothic" charset="-128"/>
                <a:cs typeface="MS PGothic" charset="-128"/>
              </a:rPr>
              <a:t>NLU component </a:t>
            </a:r>
            <a:r>
              <a:rPr lang="en-US" sz="1200" kern="1200" dirty="0">
                <a:solidFill>
                  <a:schemeClr val="tx1"/>
                </a:solidFill>
                <a:effectLst/>
                <a:latin typeface="Times New Roman" panose="02020503050405090304" charset="0"/>
                <a:ea typeface="MS PGothic" charset="-128"/>
                <a:cs typeface="MS PGothic" charset="-128"/>
              </a:rPr>
              <a:t>to extract slot fillers from the user’s utterance, but generally using machine learning rather than rules </a:t>
            </a:r>
            <a:endParaRPr lang="en-US" dirty="0"/>
          </a:p>
          <a:p>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The  dialogue state tracker maintains the current state of the dialogue (which include the user's most recent dialogue act, plus the entire set of slot-filler constraints the user has expressed so far).  </a:t>
            </a:r>
            <a:endParaRPr lang="en-US" sz="1200" kern="1200" dirty="0">
              <a:solidFill>
                <a:schemeClr val="tx1"/>
              </a:solidFill>
              <a:effectLst/>
              <a:latin typeface="Times New Roman" panose="02020503050405090304" charset="0"/>
              <a:ea typeface="MS PGothic" charset="-128"/>
              <a:cs typeface="MS PGothic" charset="-128"/>
            </a:endParaRPr>
          </a:p>
          <a:p>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The </a:t>
            </a:r>
            <a:r>
              <a:rPr lang="en-US" sz="1200" b="1" kern="1200" dirty="0">
                <a:solidFill>
                  <a:schemeClr val="tx1"/>
                </a:solidFill>
                <a:effectLst/>
                <a:latin typeface="Times New Roman" panose="02020503050405090304" charset="0"/>
                <a:ea typeface="MS PGothic" charset="-128"/>
                <a:cs typeface="MS PGothic" charset="-128"/>
              </a:rPr>
              <a:t>dialogue policy </a:t>
            </a:r>
            <a:r>
              <a:rPr lang="en-US" sz="1200" kern="1200" dirty="0">
                <a:solidFill>
                  <a:schemeClr val="tx1"/>
                </a:solidFill>
                <a:effectLst/>
                <a:latin typeface="Times New Roman" panose="02020503050405090304" charset="0"/>
                <a:ea typeface="MS PGothic" charset="-128"/>
                <a:cs typeface="MS PGothic" charset="-128"/>
              </a:rPr>
              <a:t>decides what the system should do or say next. The dialogue policy in GUS was simple: ask questions until the frame was full and then report back the results of some  database query.</a:t>
            </a:r>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But  a more sophisticated dialogue policy can help a system decide  when to answer the user's questions, when to instead ask the user a clarification question,</a:t>
            </a:r>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when to make a suggestion, and so on. </a:t>
            </a:r>
            <a:endParaRPr lang="en-US" sz="1200" kern="1200" dirty="0">
              <a:solidFill>
                <a:schemeClr val="tx1"/>
              </a:solidFill>
              <a:effectLst/>
              <a:latin typeface="Times New Roman" panose="02020503050405090304" charset="0"/>
              <a:ea typeface="MS PGothic" charset="-128"/>
              <a:cs typeface="MS PGothic" charset="-128"/>
            </a:endParaRPr>
          </a:p>
          <a:p>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Finally, dialogue state systems have a true natural language generation</a:t>
            </a:r>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component.  In GUS, the sentences that the generator produced were all from pre-written templates.  But a more sophisticated</a:t>
            </a:r>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generation component can condition on the exact context to produce turns that seem much more natural.</a:t>
            </a:r>
            <a:endParaRPr lang="en-US" sz="1200" kern="1200" dirty="0">
              <a:solidFill>
                <a:schemeClr val="tx1"/>
              </a:solidFill>
              <a:effectLst/>
              <a:latin typeface="Times New Roman" panose="02020503050405090304" charset="0"/>
              <a:ea typeface="MS PGothic" charset="-128"/>
              <a:cs typeface="MS PGothic" charset="-128"/>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panose="02020503050405090304" charset="0"/>
                <a:ea typeface="MS PGothic" charset="-128"/>
                <a:cs typeface="MS PGothic" charset="-128"/>
              </a:rPr>
              <a:t>Dialogue-state systems make use of </a:t>
            </a:r>
            <a:r>
              <a:rPr lang="en-US" sz="1200" b="1" kern="1200" dirty="0">
                <a:solidFill>
                  <a:schemeClr val="tx1"/>
                </a:solidFill>
                <a:effectLst/>
                <a:latin typeface="Times New Roman" panose="02020503050405090304" charset="0"/>
                <a:ea typeface="MS PGothic" charset="-128"/>
                <a:cs typeface="MS PGothic" charset="-128"/>
              </a:rPr>
              <a:t>dialogue acts</a:t>
            </a:r>
            <a:r>
              <a:rPr lang="en-US" sz="1200" kern="1200" dirty="0">
                <a:solidFill>
                  <a:schemeClr val="tx1"/>
                </a:solidFill>
                <a:effectLst/>
                <a:latin typeface="Times New Roman" panose="02020503050405090304" charset="0"/>
                <a:ea typeface="MS PGothic" charset="-128"/>
                <a:cs typeface="MS PGothic" charset="-128"/>
              </a:rPr>
              <a:t>.. Dialogue acts represent the interactive function of the turn or sentence,</a:t>
            </a:r>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combining the idea of speech acts and grounding into a single representation. Different types of dialogue systems require labeling different kinds</a:t>
            </a:r>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of acts, and so the </a:t>
            </a:r>
            <a:r>
              <a:rPr lang="en-US" sz="1200" kern="1200" dirty="0" err="1">
                <a:solidFill>
                  <a:schemeClr val="tx1"/>
                </a:solidFill>
                <a:effectLst/>
                <a:latin typeface="Times New Roman" panose="02020503050405090304" charset="0"/>
                <a:ea typeface="MS PGothic" charset="-128"/>
                <a:cs typeface="MS PGothic" charset="-128"/>
              </a:rPr>
              <a:t>tagset</a:t>
            </a:r>
            <a:r>
              <a:rPr lang="en-US" sz="1200" kern="1200" dirty="0">
                <a:solidFill>
                  <a:schemeClr val="tx1"/>
                </a:solidFill>
                <a:effectLst/>
                <a:latin typeface="Times New Roman" panose="02020503050405090304" charset="0"/>
                <a:ea typeface="MS PGothic" charset="-128"/>
                <a:cs typeface="MS PGothic" charset="-128"/>
              </a:rPr>
              <a:t>---defining what a dialogue act is exactly--- tends to be designed for particular tasks.</a:t>
            </a:r>
            <a:endParaRPr lang="en-US" sz="1200" kern="1200" dirty="0">
              <a:solidFill>
                <a:schemeClr val="tx1"/>
              </a:solidFill>
              <a:effectLst/>
              <a:latin typeface="Times New Roman" panose="02020503050405090304" charset="0"/>
              <a:ea typeface="MS PGothic" charset="-128"/>
              <a:cs typeface="MS PGothic" charset="-128"/>
            </a:endParaRPr>
          </a:p>
          <a:p>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Here's a </a:t>
            </a:r>
            <a:r>
              <a:rPr lang="en-US" sz="1200" kern="1200" dirty="0" err="1">
                <a:solidFill>
                  <a:schemeClr val="tx1"/>
                </a:solidFill>
                <a:effectLst/>
                <a:latin typeface="Times New Roman" panose="02020503050405090304" charset="0"/>
                <a:ea typeface="MS PGothic" charset="-128"/>
                <a:cs typeface="MS PGothic" charset="-128"/>
              </a:rPr>
              <a:t>tagset</a:t>
            </a:r>
            <a:r>
              <a:rPr lang="en-US" sz="1200" kern="1200" dirty="0">
                <a:solidFill>
                  <a:schemeClr val="tx1"/>
                </a:solidFill>
                <a:effectLst/>
                <a:latin typeface="Times New Roman" panose="02020503050405090304" charset="0"/>
                <a:ea typeface="MS PGothic" charset="-128"/>
                <a:cs typeface="MS PGothic" charset="-128"/>
              </a:rPr>
              <a:t> for a restaurant recommendation system, </a:t>
            </a:r>
            <a:endParaRPr lang="en-US" sz="1200" kern="1200" dirty="0">
              <a:solidFill>
                <a:schemeClr val="tx1"/>
              </a:solidFill>
              <a:effectLst/>
              <a:latin typeface="Times New Roman" panose="02020503050405090304" charset="0"/>
              <a:ea typeface="MS PGothic" charset="-128"/>
              <a:cs typeface="MS PGothic" charset="-128"/>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panose="02020503050405090304" charset="0"/>
                <a:ea typeface="MS PGothic" charset="-128"/>
                <a:cs typeface="MS PGothic" charset="-128"/>
              </a:rPr>
              <a:t>Here are these tags labeling a sample dialogue from the HIS system \cite{young10}. This example also shows the content of each dialogue acts, which are the slot fillers being communicated.  So the user might {\</a:t>
            </a:r>
            <a:r>
              <a:rPr lang="en-US" sz="1200" kern="1200" dirty="0" err="1">
                <a:solidFill>
                  <a:schemeClr val="tx1"/>
                </a:solidFill>
                <a:effectLst/>
                <a:latin typeface="Times New Roman" panose="02020503050405090304" charset="0"/>
                <a:ea typeface="MS PGothic" charset="-128"/>
                <a:cs typeface="MS PGothic" charset="-128"/>
              </a:rPr>
              <a:t>sc</a:t>
            </a:r>
            <a:r>
              <a:rPr lang="en-US" sz="1200" kern="1200" dirty="0">
                <a:solidFill>
                  <a:schemeClr val="tx1"/>
                </a:solidFill>
                <a:effectLst/>
                <a:latin typeface="Times New Roman" panose="02020503050405090304" charset="0"/>
                <a:ea typeface="MS PGothic" charset="-128"/>
                <a:cs typeface="MS PGothic" charset="-128"/>
              </a:rPr>
              <a:t> inform} the system that they want Italian food near a museum, or {\</a:t>
            </a:r>
            <a:r>
              <a:rPr lang="en-US" sz="1200" kern="1200" dirty="0" err="1">
                <a:solidFill>
                  <a:schemeClr val="tx1"/>
                </a:solidFill>
                <a:effectLst/>
                <a:latin typeface="Times New Roman" panose="02020503050405090304" charset="0"/>
                <a:ea typeface="MS PGothic" charset="-128"/>
                <a:cs typeface="MS PGothic" charset="-128"/>
              </a:rPr>
              <a:t>sc</a:t>
            </a:r>
            <a:r>
              <a:rPr lang="en-US" sz="1200" kern="1200" dirty="0">
                <a:solidFill>
                  <a:schemeClr val="tx1"/>
                </a:solidFill>
                <a:effectLst/>
                <a:latin typeface="Times New Roman" panose="02020503050405090304" charset="0"/>
                <a:ea typeface="MS PGothic" charset="-128"/>
                <a:cs typeface="MS PGothic" charset="-128"/>
              </a:rPr>
              <a:t> confirm} with the system that the price is reasonable.</a:t>
            </a:r>
            <a:endParaRPr lang="en-US" sz="1200" kern="1200" dirty="0">
              <a:solidFill>
                <a:schemeClr val="tx1"/>
              </a:solidFill>
              <a:effectLst/>
              <a:latin typeface="Times New Roman" panose="02020503050405090304" charset="0"/>
              <a:ea typeface="MS PGothic" charset="-128"/>
              <a:cs typeface="MS PGothic" charset="-128"/>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The task of slot-filling, and the simpler tasks of domain and intent classification, are generally solved by supervised semantic parsing, , where we have a training set that associates each sentence with the correct meaning.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Recall that in BIO tagging we introduce a tag for the beginning (B) and inside (I) of each slot label, and one for tokens outside (O) any slot label.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Our training data is now sentences paired with sequences of </a:t>
            </a:r>
            <a:r>
              <a:rPr lang="en-US" sz="1200" b="0" kern="1200" dirty="0">
                <a:solidFill>
                  <a:schemeClr val="tx1"/>
                </a:solidFill>
                <a:effectLst/>
                <a:latin typeface="Times New Roman" panose="02020503050405090304" charset="0"/>
                <a:ea typeface="MS PGothic" charset="-128"/>
                <a:cs typeface="MS PGothic" charset="-128"/>
              </a:rPr>
              <a:t>BIO </a:t>
            </a:r>
            <a:r>
              <a:rPr lang="en-US" sz="1200" kern="1200" dirty="0">
                <a:solidFill>
                  <a:schemeClr val="tx1"/>
                </a:solidFill>
                <a:effectLst/>
                <a:latin typeface="Times New Roman" panose="02020503050405090304" charset="0"/>
                <a:ea typeface="MS PGothic" charset="-128"/>
                <a:cs typeface="MS PGothic" charset="-128"/>
              </a:rPr>
              <a:t>labels:</a:t>
            </a:r>
            <a:br>
              <a:rPr lang="en-US" sz="1200" kern="1200" dirty="0">
                <a:solidFill>
                  <a:schemeClr val="tx1"/>
                </a:solidFill>
                <a:effectLst/>
                <a:latin typeface="Times New Roman" panose="02020503050405090304" charset="0"/>
                <a:ea typeface="MS PGothic" charset="-128"/>
                <a:cs typeface="MS PGothic" charset="-128"/>
              </a:rPr>
            </a:b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A simple architecture for slot filling, </a:t>
            </a:r>
            <a:endParaRPr lang="en-US" dirty="0"/>
          </a:p>
          <a:p>
            <a:r>
              <a:rPr lang="en-US" sz="1200" kern="1200" dirty="0">
                <a:solidFill>
                  <a:schemeClr val="tx1"/>
                </a:solidFill>
                <a:effectLst/>
                <a:latin typeface="Times New Roman" panose="02020503050405090304" charset="0"/>
                <a:ea typeface="MS PGothic" charset="-128"/>
                <a:cs typeface="MS PGothic" charset="-128"/>
              </a:rPr>
              <a:t>The input is a series of words </a:t>
            </a:r>
            <a:r>
              <a:rPr lang="en-US" sz="1200" i="1" kern="1200" dirty="0">
                <a:solidFill>
                  <a:schemeClr val="tx1"/>
                </a:solidFill>
                <a:effectLst/>
                <a:latin typeface="Times New Roman" panose="02020503050405090304" charset="0"/>
                <a:ea typeface="MS PGothic" charset="-128"/>
                <a:cs typeface="MS PGothic" charset="-128"/>
              </a:rPr>
              <a:t>w</a:t>
            </a:r>
            <a:r>
              <a:rPr lang="en-US" sz="1200" kern="1200" dirty="0">
                <a:solidFill>
                  <a:schemeClr val="tx1"/>
                </a:solidFill>
                <a:effectLst/>
                <a:latin typeface="Times New Roman" panose="02020503050405090304" charset="0"/>
                <a:ea typeface="MS PGothic" charset="-128"/>
                <a:cs typeface="MS PGothic" charset="-128"/>
              </a:rPr>
              <a:t>1...</a:t>
            </a:r>
            <a:r>
              <a:rPr lang="en-US" sz="1200" i="1" kern="1200" dirty="0" err="1">
                <a:solidFill>
                  <a:schemeClr val="tx1"/>
                </a:solidFill>
                <a:effectLst/>
                <a:latin typeface="Times New Roman" panose="02020503050405090304" charset="0"/>
                <a:ea typeface="MS PGothic" charset="-128"/>
                <a:cs typeface="MS PGothic" charset="-128"/>
              </a:rPr>
              <a:t>wn</a:t>
            </a:r>
            <a:r>
              <a:rPr lang="en-US" sz="1200" kern="1200" dirty="0">
                <a:solidFill>
                  <a:schemeClr val="tx1"/>
                </a:solidFill>
                <a:effectLst/>
                <a:latin typeface="Times New Roman" panose="02020503050405090304" charset="0"/>
                <a:ea typeface="MS PGothic" charset="-128"/>
                <a:cs typeface="MS PGothic" charset="-128"/>
              </a:rPr>
              <a:t>, which is passed through a contextual embedding model to get contextual word representations. This is followed by a feedforward layer and a </a:t>
            </a:r>
            <a:r>
              <a:rPr lang="en-US" sz="1200" kern="1200" dirty="0" err="1">
                <a:solidFill>
                  <a:schemeClr val="tx1"/>
                </a:solidFill>
                <a:effectLst/>
                <a:latin typeface="Times New Roman" panose="02020503050405090304" charset="0"/>
                <a:ea typeface="MS PGothic" charset="-128"/>
                <a:cs typeface="MS PGothic" charset="-128"/>
              </a:rPr>
              <a:t>softmax</a:t>
            </a:r>
            <a:r>
              <a:rPr lang="en-US" sz="1200" kern="1200" dirty="0">
                <a:solidFill>
                  <a:schemeClr val="tx1"/>
                </a:solidFill>
                <a:effectLst/>
                <a:latin typeface="Times New Roman" panose="02020503050405090304" charset="0"/>
                <a:ea typeface="MS PGothic" charset="-128"/>
                <a:cs typeface="MS PGothic" charset="-128"/>
              </a:rPr>
              <a:t> at each token position over possible BIO tags, with the output a series of BIO tags </a:t>
            </a:r>
            <a:r>
              <a:rPr lang="en-US" sz="1200" i="1" kern="1200" dirty="0">
                <a:solidFill>
                  <a:schemeClr val="tx1"/>
                </a:solidFill>
                <a:effectLst/>
                <a:latin typeface="Times New Roman" panose="02020503050405090304" charset="0"/>
                <a:ea typeface="MS PGothic" charset="-128"/>
                <a:cs typeface="MS PGothic" charset="-128"/>
              </a:rPr>
              <a:t>s</a:t>
            </a:r>
            <a:r>
              <a:rPr lang="en-US" sz="1200" kern="1200" dirty="0">
                <a:solidFill>
                  <a:schemeClr val="tx1"/>
                </a:solidFill>
                <a:effectLst/>
                <a:latin typeface="Times New Roman" panose="02020503050405090304" charset="0"/>
                <a:ea typeface="MS PGothic" charset="-128"/>
                <a:cs typeface="MS PGothic" charset="-128"/>
              </a:rPr>
              <a:t>1...</a:t>
            </a:r>
            <a:r>
              <a:rPr lang="en-US" sz="1200" i="1" kern="1200" dirty="0" err="1">
                <a:solidFill>
                  <a:schemeClr val="tx1"/>
                </a:solidFill>
                <a:effectLst/>
                <a:latin typeface="Times New Roman" panose="02020503050405090304" charset="0"/>
                <a:ea typeface="MS PGothic" charset="-128"/>
                <a:cs typeface="MS PGothic" charset="-128"/>
              </a:rPr>
              <a:t>sn</a:t>
            </a:r>
            <a:r>
              <a:rPr lang="en-US" sz="1200" kern="1200" dirty="0">
                <a:solidFill>
                  <a:schemeClr val="tx1"/>
                </a:solidFill>
                <a:effectLst/>
                <a:latin typeface="Times New Roman" panose="02020503050405090304" charset="0"/>
                <a:ea typeface="MS PGothic" charset="-128"/>
                <a:cs typeface="MS PGothic" charset="-128"/>
              </a:rPr>
              <a:t>. </a:t>
            </a:r>
            <a:endParaRPr lang="en-US" sz="1200" kern="1200" dirty="0">
              <a:solidFill>
                <a:schemeClr val="tx1"/>
              </a:solidFill>
              <a:effectLst/>
              <a:latin typeface="Times New Roman" panose="02020503050405090304" charset="0"/>
              <a:ea typeface="MS PGothic" charset="-128"/>
              <a:cs typeface="MS PGothic" charset="-128"/>
            </a:endParaRPr>
          </a:p>
          <a:p>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We can also combine the domain-classification and intent-extraction tasks with slot-filling sim- ply by adding a domain concatenated with an intent as the desired output for the final EOS token.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Once the sequence labeler has tagged the user utterance, a filler string can be extracted for each slot from the tags (e.g., “San Francisco”), and these word strings can then be normalized to the correct form in the ontology (perhaps the airport code ‘SFO’). This normalization can take place by using homonym dictionaries (specifying, for example, that SF, SFO, and San Francisco are the same place).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The job of the dialogue-state tracker is to determine both the current state of the frame (the fillers of each slot), as well as the user’s most recent dialogue act.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The dialogue-state thus includes more than just the slot-fillers expressed in the current sentence; it includes the entire state of the frame at this point, summarizing all of the user’s constraints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Since dialogue acts place some constraints on the slots and values, the tasks of dialogue-act detection and slot-filling are often performed jointly. Consider the task of determining that:</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I’d like Cantonese food near the Mission District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has the structure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inform(food=</a:t>
            </a:r>
            <a:r>
              <a:rPr lang="en-US" sz="1200" kern="1200" dirty="0" err="1">
                <a:solidFill>
                  <a:schemeClr val="tx1"/>
                </a:solidFill>
                <a:effectLst/>
                <a:latin typeface="Times New Roman" panose="02020503050405090304" charset="0"/>
                <a:ea typeface="MS PGothic" charset="-128"/>
                <a:cs typeface="MS PGothic" charset="-128"/>
              </a:rPr>
              <a:t>cantonese,area</a:t>
            </a:r>
            <a:r>
              <a:rPr lang="en-US" sz="1200" kern="1200" dirty="0">
                <a:solidFill>
                  <a:schemeClr val="tx1"/>
                </a:solidFill>
                <a:effectLst/>
                <a:latin typeface="Times New Roman" panose="02020503050405090304" charset="0"/>
                <a:ea typeface="MS PGothic" charset="-128"/>
                <a:cs typeface="MS PGothic" charset="-128"/>
              </a:rPr>
              <a:t>=mission).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Dialogue act interpretation—in this example choosing inform from the set of dialogue acts for this task—is done by supervised classification trained on hand- labeled dialog acts, predicting the dialogue act tag based on embeddings represent- </a:t>
            </a:r>
            <a:r>
              <a:rPr lang="en-US" sz="1200" kern="1200" dirty="0" err="1">
                <a:solidFill>
                  <a:schemeClr val="tx1"/>
                </a:solidFill>
                <a:effectLst/>
                <a:latin typeface="Times New Roman" panose="02020503050405090304" charset="0"/>
                <a:ea typeface="MS PGothic" charset="-128"/>
                <a:cs typeface="MS PGothic" charset="-128"/>
              </a:rPr>
              <a:t>ing</a:t>
            </a:r>
            <a:r>
              <a:rPr lang="en-US" sz="1200" kern="1200" dirty="0">
                <a:solidFill>
                  <a:schemeClr val="tx1"/>
                </a:solidFill>
                <a:effectLst/>
                <a:latin typeface="Times New Roman" panose="02020503050405090304" charset="0"/>
                <a:ea typeface="MS PGothic" charset="-128"/>
                <a:cs typeface="MS PGothic" charset="-128"/>
              </a:rPr>
              <a:t> the current input sentence and the prior dialogue acts. </a:t>
            </a:r>
            <a:endParaRPr lang="en-US" sz="1200" kern="1200" dirty="0">
              <a:solidFill>
                <a:schemeClr val="tx1"/>
              </a:solidFill>
              <a:effectLst/>
              <a:latin typeface="Times New Roman" panose="02020503050405090304" charset="0"/>
              <a:ea typeface="MS PGothic" charset="-128"/>
              <a:cs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endParaRPr lang="en-US" sz="1200" kern="1200" dirty="0">
              <a:solidFill>
                <a:schemeClr val="tx1"/>
              </a:solidFill>
              <a:effectLst/>
              <a:latin typeface="Times New Roman" panose="02020503050405090304" charset="0"/>
              <a:ea typeface="MS PGothic" charset="-128"/>
            </a:endParaRPr>
          </a:p>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The simplest dialogue state tracker might just take the output of a slot-filling sequence-model after each sentence.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English Title:</a:t>
            </a:r>
            <a:r>
              <a:rPr lang="en-US" baseline="0" dirty="0"/>
              <a:t> Uppercase, Calibri size 60, XJTLU Navy</a:t>
            </a:r>
            <a:endParaRPr lang="en-US" baseline="0" dirty="0"/>
          </a:p>
          <a:p>
            <a:r>
              <a:rPr lang="en-US" baseline="0" dirty="0"/>
              <a:t>English Subtitle: Uppercase, Calibri size 36, XJTLU Navy</a:t>
            </a:r>
            <a:endParaRPr lang="en-US" baseline="0" dirty="0"/>
          </a:p>
        </p:txBody>
      </p:sp>
      <p:sp>
        <p:nvSpPr>
          <p:cNvPr id="4" name="Slide Number Placeholder 3"/>
          <p:cNvSpPr>
            <a:spLocks noGrp="1"/>
          </p:cNvSpPr>
          <p:nvPr>
            <p:ph type="sldNum" sz="quarter" idx="10"/>
          </p:nvPr>
        </p:nvSpPr>
        <p:spPr/>
        <p:txBody>
          <a:bodyPr/>
          <a:lstStyle/>
          <a:p>
            <a:fld id="{5CF7EA8C-4442-2B43-BEFB-AB7F822E7733}"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p:spPr>
        <p:txBody>
          <a:bodyPr/>
          <a:lstStyle>
            <a:lvl1pPr eaLnBrk="0" hangingPunct="0">
              <a:defRPr sz="1600">
                <a:solidFill>
                  <a:schemeClr val="tx1"/>
                </a:solidFill>
                <a:latin typeface="Times New Roman" panose="02020503050405090304" charset="0"/>
                <a:ea typeface="MS PGothic" charset="0"/>
                <a:cs typeface="MS PGothic" charset="0"/>
              </a:defRPr>
            </a:lvl1pPr>
            <a:lvl2pPr marL="37931725" indent="-37474525" eaLnBrk="0" hangingPunct="0">
              <a:defRPr sz="1600">
                <a:solidFill>
                  <a:schemeClr val="tx1"/>
                </a:solidFill>
                <a:latin typeface="Times New Roman" panose="02020503050405090304" charset="0"/>
                <a:ea typeface="MS PGothic" charset="0"/>
              </a:defRPr>
            </a:lvl2pPr>
            <a:lvl3pPr eaLnBrk="0" hangingPunct="0">
              <a:defRPr sz="1600">
                <a:solidFill>
                  <a:schemeClr val="tx1"/>
                </a:solidFill>
                <a:latin typeface="Times New Roman" panose="02020503050405090304" charset="0"/>
                <a:ea typeface="MS PGothic" charset="0"/>
              </a:defRPr>
            </a:lvl3pPr>
            <a:lvl4pPr eaLnBrk="0" hangingPunct="0">
              <a:defRPr sz="1600">
                <a:solidFill>
                  <a:schemeClr val="tx1"/>
                </a:solidFill>
                <a:latin typeface="Times New Roman" panose="02020503050405090304" charset="0"/>
                <a:ea typeface="MS PGothic" charset="0"/>
              </a:defRPr>
            </a:lvl4pPr>
            <a:lvl5pPr eaLnBrk="0" hangingPunct="0">
              <a:defRPr sz="1600">
                <a:solidFill>
                  <a:schemeClr val="tx1"/>
                </a:solidFill>
                <a:latin typeface="Times New Roman" panose="02020503050405090304" charset="0"/>
                <a:ea typeface="MS PGothic" charset="0"/>
              </a:defRPr>
            </a:lvl5pPr>
            <a:lvl6pPr marL="457200" eaLnBrk="0" fontAlgn="base" hangingPunct="0">
              <a:spcBef>
                <a:spcPct val="0"/>
              </a:spcBef>
              <a:spcAft>
                <a:spcPct val="0"/>
              </a:spcAft>
              <a:defRPr sz="1600">
                <a:solidFill>
                  <a:schemeClr val="tx1"/>
                </a:solidFill>
                <a:latin typeface="Times New Roman" panose="02020503050405090304" charset="0"/>
                <a:ea typeface="MS PGothic" charset="0"/>
              </a:defRPr>
            </a:lvl6pPr>
            <a:lvl7pPr marL="914400" eaLnBrk="0" fontAlgn="base" hangingPunct="0">
              <a:spcBef>
                <a:spcPct val="0"/>
              </a:spcBef>
              <a:spcAft>
                <a:spcPct val="0"/>
              </a:spcAft>
              <a:defRPr sz="1600">
                <a:solidFill>
                  <a:schemeClr val="tx1"/>
                </a:solidFill>
                <a:latin typeface="Times New Roman" panose="02020503050405090304" charset="0"/>
                <a:ea typeface="MS PGothic" charset="0"/>
              </a:defRPr>
            </a:lvl7pPr>
            <a:lvl8pPr marL="1371600" eaLnBrk="0" fontAlgn="base" hangingPunct="0">
              <a:spcBef>
                <a:spcPct val="0"/>
              </a:spcBef>
              <a:spcAft>
                <a:spcPct val="0"/>
              </a:spcAft>
              <a:defRPr sz="1600">
                <a:solidFill>
                  <a:schemeClr val="tx1"/>
                </a:solidFill>
                <a:latin typeface="Times New Roman" panose="02020503050405090304" charset="0"/>
                <a:ea typeface="MS PGothic" charset="0"/>
              </a:defRPr>
            </a:lvl8pPr>
            <a:lvl9pPr marL="1828800" eaLnBrk="0" fontAlgn="base" hangingPunct="0">
              <a:spcBef>
                <a:spcPct val="0"/>
              </a:spcBef>
              <a:spcAft>
                <a:spcPct val="0"/>
              </a:spcAft>
              <a:defRPr sz="1600">
                <a:solidFill>
                  <a:schemeClr val="tx1"/>
                </a:solidFill>
                <a:latin typeface="Times New Roman" panose="02020503050405090304" charset="0"/>
                <a:ea typeface="MS PGothic" charset="0"/>
              </a:defRPr>
            </a:lvl9pPr>
          </a:lstStyle>
          <a:p>
            <a:pPr eaLnBrk="1" hangingPunct="1"/>
            <a:fld id="{3A312230-4A94-9342-95B2-6484C2F87F15}" type="slidenum">
              <a:rPr lang="en-US" sz="1200"/>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p:spPr>
      </p:sp>
      <p:sp>
        <p:nvSpPr>
          <p:cNvPr id="115716"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ea typeface="MS PGothic" charset="0"/>
                <a:cs typeface="MS PGothic" charset="0"/>
              </a:rPr>
              <a:t>Historically, dialogue systems were built to solve a task, like setting a timer, making a travel reservation, or playing a song.  These tend to be built around a knowledge structure called the frame.</a:t>
            </a:r>
            <a:endParaRPr lang="en-US" dirty="0">
              <a:ea typeface="MS PGothic" charset="0"/>
              <a:cs typeface="MS PGothic"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NimbusRomNo9L"/>
              </a:rPr>
              <a:t>Chatbots are pre</a:t>
            </a:r>
            <a:r>
              <a:rPr lang="en-US" sz="1200" dirty="0">
                <a:latin typeface="NimbusRomNo9L"/>
              </a:rPr>
              <a:t>trained in the same way as any causal language model. </a:t>
            </a:r>
            <a:r>
              <a:rPr lang="en-US" sz="1200" dirty="0">
                <a:effectLst/>
                <a:latin typeface="NimbusRomNo9L"/>
              </a:rPr>
              <a:t>The model predicts each word given prior words, </a:t>
            </a:r>
            <a:endParaRPr lang="en-US" sz="1200" dirty="0">
              <a:effectLst/>
              <a:latin typeface="NimbusRomNo9L"/>
            </a:endParaRPr>
          </a:p>
          <a:p>
            <a:r>
              <a:rPr lang="en-US" sz="1200" dirty="0">
                <a:latin typeface="NimbusRomNo9L"/>
              </a:rPr>
              <a:t>T</a:t>
            </a:r>
            <a:r>
              <a:rPr lang="en-US" sz="1200" dirty="0">
                <a:effectLst/>
                <a:latin typeface="NimbusRomNo9L"/>
              </a:rPr>
              <a:t>he loss is the standard language modeling loss.  The figure shows a standard transformer language model; each input token goes through a stream of transformer blocks that are passed through a language model head to predict the next word (in this case got).</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800" dirty="0">
                <a:effectLst/>
                <a:latin typeface="NimbusRomNo9L"/>
              </a:rPr>
              <a:t>It is a common practice for dialogue systems to use further labeled data for fine- tuning. One function of this fine-tuning step is to improve the quality of the dialogue, training the system to produce responses that are sensible and interesting. Another function might be to improve safety, keeping a dialogue system from suggesting harmful actions (like financial fraud, medical harm, inciting hatred, or abusing the user or other people).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800" dirty="0">
                <a:effectLst/>
                <a:latin typeface="NimbusRomNo9L"/>
              </a:rPr>
              <a:t>In the simplest method for improving quality and safety, speakers of the </a:t>
            </a:r>
            <a:r>
              <a:rPr lang="en-US" sz="1800" dirty="0" err="1">
                <a:effectLst/>
                <a:latin typeface="NimbusRomNo9L"/>
              </a:rPr>
              <a:t>lan</a:t>
            </a:r>
            <a:r>
              <a:rPr lang="en-US" sz="1800" dirty="0">
                <a:effectLst/>
                <a:latin typeface="NimbusRomNo9L"/>
              </a:rPr>
              <a:t>- </a:t>
            </a:r>
            <a:r>
              <a:rPr lang="en-US" sz="1800" dirty="0" err="1">
                <a:effectLst/>
                <a:latin typeface="NimbusRomNo9L"/>
              </a:rPr>
              <a:t>guage</a:t>
            </a:r>
            <a:r>
              <a:rPr lang="en-US" sz="1800" dirty="0">
                <a:effectLst/>
                <a:latin typeface="NimbusRomNo9L"/>
              </a:rPr>
              <a:t> are given an initial prompt and instructions to have high-quality, safe </a:t>
            </a:r>
            <a:r>
              <a:rPr lang="en-US" sz="1800" dirty="0" err="1">
                <a:effectLst/>
                <a:latin typeface="NimbusRomNo9L"/>
              </a:rPr>
              <a:t>dia-ogues</a:t>
            </a:r>
            <a:r>
              <a:rPr lang="en-US" sz="1800" dirty="0">
                <a:effectLst/>
                <a:latin typeface="NimbusRomNo9L"/>
              </a:rPr>
              <a:t>. Their responses are used to finetune the model, usually as part of the instruct tuning step </a:t>
            </a:r>
            <a:endParaRPr lang="en-US" dirty="0"/>
          </a:p>
          <a:p>
            <a:pPr marL="0" marR="0" lvl="0" indent="0" algn="l" defTabSz="914400" rtl="0" eaLnBrk="0" fontAlgn="base" latinLnBrk="0" hangingPunct="0">
              <a:lnSpc>
                <a:spcPct val="100000"/>
              </a:lnSpc>
              <a:spcBef>
                <a:spcPct val="30000"/>
              </a:spcBef>
              <a:spcAft>
                <a:spcPct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safety, an important step is to train the model on safety data, which specifically helps the model learn what kinds of instructions it shouldn't follow, or what kinds of harmful things it shouldn't suggest.  A basic model just fine-tuned on lots of instructions with no regard for safety might be quite unsafe; adding lots of instruction fine-tuning data where we think hard about safety, adding safe responses (like refusing to </a:t>
            </a:r>
            <a:r>
              <a:rPr lang="en-US" dirty="0" err="1"/>
              <a:t>anwer</a:t>
            </a:r>
            <a:r>
              <a:rPr lang="en-US" dirty="0"/>
              <a:t> for harmful requests) can help make the chatbot's responses more safe.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thing we can do is to build a filter that helps us avoid generating unsafe or low-quality data.  We first collect human-human or human-machine dialogues, and we have human labelers label every turn for whether they are unsafe or not, or for quality we could distinguish sensible or interesting.  Now we train a language model as a classifier  to just assign labels, perhaps by fine-tuning a language model to generate the numbers 1 or 0 after the name of the feature.  </a:t>
            </a:r>
            <a:br>
              <a:rPr lang="en-US" dirty="0"/>
            </a:br>
            <a:br>
              <a:rPr lang="en-US" dirty="0"/>
            </a:br>
            <a:r>
              <a:rPr lang="en-US" dirty="0"/>
              <a:t>This classifier can be used at inference time, the dialogue system can generate multiple sentences, and we can filter out the ones that are low quality or unsafe.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thing dialogue systems need to do is search the web.  Let's first think about simple question-answering rather than full dialogue.  In question answering, we use a technique called retrieval-augmented generation or RAG.  … This prompt is then fed to a language model which can generate an answer by drawing on the retrieved passages.</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use this RAG algorithm in a chatbot, we need to ensure that the chatbot learns when to send queries to a search engine, and how to include the results in its response.  We do this by training it either in fine-tuning or via prompting. </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Title:</a:t>
            </a:r>
            <a:r>
              <a:rPr lang="en-US" baseline="0" dirty="0"/>
              <a:t> Uppercase, Calibri size 60, XJTLU Navy</a:t>
            </a:r>
            <a:endParaRPr lang="en-US" baseline="0" dirty="0"/>
          </a:p>
        </p:txBody>
      </p:sp>
      <p:sp>
        <p:nvSpPr>
          <p:cNvPr id="4" name="Slide Number Placeholder 3"/>
          <p:cNvSpPr>
            <a:spLocks noGrp="1"/>
          </p:cNvSpPr>
          <p:nvPr>
            <p:ph type="sldNum" sz="quarter" idx="10"/>
          </p:nvPr>
        </p:nvSpPr>
        <p:spPr/>
        <p:txBody>
          <a:bodyPr/>
          <a:lstStyle/>
          <a:p>
            <a:fld id="{5CF7EA8C-4442-2B43-BEFB-AB7F822E7733}"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p:spPr>
        <p:txBody>
          <a:bodyPr/>
          <a:lstStyle>
            <a:lvl1pPr eaLnBrk="0" hangingPunct="0">
              <a:defRPr sz="1600">
                <a:solidFill>
                  <a:schemeClr val="tx1"/>
                </a:solidFill>
                <a:latin typeface="Times New Roman" panose="02020503050405090304" charset="0"/>
                <a:ea typeface="MS PGothic" charset="0"/>
                <a:cs typeface="MS PGothic" charset="0"/>
              </a:defRPr>
            </a:lvl1pPr>
            <a:lvl2pPr marL="37931725" indent="-37474525" eaLnBrk="0" hangingPunct="0">
              <a:defRPr sz="1600">
                <a:solidFill>
                  <a:schemeClr val="tx1"/>
                </a:solidFill>
                <a:latin typeface="Times New Roman" panose="02020503050405090304" charset="0"/>
                <a:ea typeface="MS PGothic" charset="0"/>
              </a:defRPr>
            </a:lvl2pPr>
            <a:lvl3pPr eaLnBrk="0" hangingPunct="0">
              <a:defRPr sz="1600">
                <a:solidFill>
                  <a:schemeClr val="tx1"/>
                </a:solidFill>
                <a:latin typeface="Times New Roman" panose="02020503050405090304" charset="0"/>
                <a:ea typeface="MS PGothic" charset="0"/>
              </a:defRPr>
            </a:lvl3pPr>
            <a:lvl4pPr eaLnBrk="0" hangingPunct="0">
              <a:defRPr sz="1600">
                <a:solidFill>
                  <a:schemeClr val="tx1"/>
                </a:solidFill>
                <a:latin typeface="Times New Roman" panose="02020503050405090304" charset="0"/>
                <a:ea typeface="MS PGothic" charset="0"/>
              </a:defRPr>
            </a:lvl4pPr>
            <a:lvl5pPr eaLnBrk="0" hangingPunct="0">
              <a:defRPr sz="1600">
                <a:solidFill>
                  <a:schemeClr val="tx1"/>
                </a:solidFill>
                <a:latin typeface="Times New Roman" panose="02020503050405090304" charset="0"/>
                <a:ea typeface="MS PGothic" charset="0"/>
              </a:defRPr>
            </a:lvl5pPr>
            <a:lvl6pPr marL="457200" eaLnBrk="0" fontAlgn="base" hangingPunct="0">
              <a:spcBef>
                <a:spcPct val="0"/>
              </a:spcBef>
              <a:spcAft>
                <a:spcPct val="0"/>
              </a:spcAft>
              <a:defRPr sz="1600">
                <a:solidFill>
                  <a:schemeClr val="tx1"/>
                </a:solidFill>
                <a:latin typeface="Times New Roman" panose="02020503050405090304" charset="0"/>
                <a:ea typeface="MS PGothic" charset="0"/>
              </a:defRPr>
            </a:lvl6pPr>
            <a:lvl7pPr marL="914400" eaLnBrk="0" fontAlgn="base" hangingPunct="0">
              <a:spcBef>
                <a:spcPct val="0"/>
              </a:spcBef>
              <a:spcAft>
                <a:spcPct val="0"/>
              </a:spcAft>
              <a:defRPr sz="1600">
                <a:solidFill>
                  <a:schemeClr val="tx1"/>
                </a:solidFill>
                <a:latin typeface="Times New Roman" panose="02020503050405090304" charset="0"/>
                <a:ea typeface="MS PGothic" charset="0"/>
              </a:defRPr>
            </a:lvl7pPr>
            <a:lvl8pPr marL="1371600" eaLnBrk="0" fontAlgn="base" hangingPunct="0">
              <a:spcBef>
                <a:spcPct val="0"/>
              </a:spcBef>
              <a:spcAft>
                <a:spcPct val="0"/>
              </a:spcAft>
              <a:defRPr sz="1600">
                <a:solidFill>
                  <a:schemeClr val="tx1"/>
                </a:solidFill>
                <a:latin typeface="Times New Roman" panose="02020503050405090304" charset="0"/>
                <a:ea typeface="MS PGothic" charset="0"/>
              </a:defRPr>
            </a:lvl8pPr>
            <a:lvl9pPr marL="1828800" eaLnBrk="0" fontAlgn="base" hangingPunct="0">
              <a:spcBef>
                <a:spcPct val="0"/>
              </a:spcBef>
              <a:spcAft>
                <a:spcPct val="0"/>
              </a:spcAft>
              <a:defRPr sz="1600">
                <a:solidFill>
                  <a:schemeClr val="tx1"/>
                </a:solidFill>
                <a:latin typeface="Times New Roman" panose="02020503050405090304" charset="0"/>
                <a:ea typeface="MS PGothic" charset="0"/>
              </a:defRPr>
            </a:lvl9pPr>
          </a:lstStyle>
          <a:p>
            <a:pPr eaLnBrk="1" hangingPunct="1"/>
            <a:fld id="{3A312230-4A94-9342-95B2-6484C2F87F15}" type="slidenum">
              <a:rPr lang="en-US" sz="1200"/>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p:spPr>
      </p:sp>
      <p:sp>
        <p:nvSpPr>
          <p:cNvPr id="115716"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Times New Roman" panose="02020503050405090304" charset="0"/>
                <a:ea typeface="MS PGothic" charset="-128"/>
                <a:cs typeface="MS PGothic" charset="-128"/>
              </a:rPr>
              <a:t>A frame represents the user's intentions for the task, and consists of a collection of slots, each of which can take a set of possible values, so an airline booking agent might have slots like the destination city or the departure time.</a:t>
            </a:r>
            <a:endParaRPr lang="en-US" sz="1200" kern="1200" dirty="0">
              <a:solidFill>
                <a:schemeClr val="tx1"/>
              </a:solidFill>
              <a:effectLst/>
              <a:latin typeface="Times New Roman" panose="02020503050405090304" charset="0"/>
              <a:ea typeface="MS PGothic" charset="-128"/>
              <a:cs typeface="MS PGothic" charset="-128"/>
            </a:endParaRPr>
          </a:p>
          <a:p>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a:t>
            </a:r>
            <a:endParaRPr lang="en-US" sz="1200" kern="1200" dirty="0">
              <a:solidFill>
                <a:schemeClr val="tx1"/>
              </a:solidFill>
              <a:effectLst/>
              <a:latin typeface="Times New Roman" panose="02020503050405090304" charset="0"/>
              <a:ea typeface="MS PGothic" charset="-128"/>
              <a:cs typeface="MS PGothic" charset="-128"/>
            </a:endParaRPr>
          </a:p>
          <a:p>
            <a:r>
              <a:rPr lang="en-US" sz="1200" kern="1200" dirty="0">
                <a:solidFill>
                  <a:schemeClr val="tx1"/>
                </a:solidFill>
                <a:effectLst/>
                <a:latin typeface="Times New Roman" panose="02020503050405090304" charset="0"/>
                <a:ea typeface="MS PGothic" charset="-128"/>
                <a:cs typeface="MS PGothic" charset="-128"/>
              </a:rPr>
              <a:t>  </a:t>
            </a:r>
            <a:endParaRPr lang="en-US" dirty="0"/>
          </a:p>
          <a:p>
            <a:pPr eaLnBrk="1" hangingPunct="1"/>
            <a:endParaRPr lang="en-US" dirty="0">
              <a:ea typeface="MS PGothic" charset="0"/>
              <a:cs typeface="MS PGothic"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p:spPr>
        <p:txBody>
          <a:bodyPr/>
          <a:lstStyle>
            <a:lvl1pPr eaLnBrk="0" hangingPunct="0">
              <a:defRPr sz="1600">
                <a:solidFill>
                  <a:schemeClr val="tx1"/>
                </a:solidFill>
                <a:latin typeface="Times New Roman" panose="02020503050405090304" charset="0"/>
                <a:ea typeface="MS PGothic" charset="0"/>
                <a:cs typeface="MS PGothic" charset="0"/>
              </a:defRPr>
            </a:lvl1pPr>
            <a:lvl2pPr marL="37931725" indent="-37474525" eaLnBrk="0" hangingPunct="0">
              <a:defRPr sz="1600">
                <a:solidFill>
                  <a:schemeClr val="tx1"/>
                </a:solidFill>
                <a:latin typeface="Times New Roman" panose="02020503050405090304" charset="0"/>
                <a:ea typeface="MS PGothic" charset="0"/>
              </a:defRPr>
            </a:lvl2pPr>
            <a:lvl3pPr eaLnBrk="0" hangingPunct="0">
              <a:defRPr sz="1600">
                <a:solidFill>
                  <a:schemeClr val="tx1"/>
                </a:solidFill>
                <a:latin typeface="Times New Roman" panose="02020503050405090304" charset="0"/>
                <a:ea typeface="MS PGothic" charset="0"/>
              </a:defRPr>
            </a:lvl3pPr>
            <a:lvl4pPr eaLnBrk="0" hangingPunct="0">
              <a:defRPr sz="1600">
                <a:solidFill>
                  <a:schemeClr val="tx1"/>
                </a:solidFill>
                <a:latin typeface="Times New Roman" panose="02020503050405090304" charset="0"/>
                <a:ea typeface="MS PGothic" charset="0"/>
              </a:defRPr>
            </a:lvl4pPr>
            <a:lvl5pPr eaLnBrk="0" hangingPunct="0">
              <a:defRPr sz="1600">
                <a:solidFill>
                  <a:schemeClr val="tx1"/>
                </a:solidFill>
                <a:latin typeface="Times New Roman" panose="02020503050405090304" charset="0"/>
                <a:ea typeface="MS PGothic" charset="0"/>
              </a:defRPr>
            </a:lvl5pPr>
            <a:lvl6pPr marL="457200" eaLnBrk="0" fontAlgn="base" hangingPunct="0">
              <a:spcBef>
                <a:spcPct val="0"/>
              </a:spcBef>
              <a:spcAft>
                <a:spcPct val="0"/>
              </a:spcAft>
              <a:defRPr sz="1600">
                <a:solidFill>
                  <a:schemeClr val="tx1"/>
                </a:solidFill>
                <a:latin typeface="Times New Roman" panose="02020503050405090304" charset="0"/>
                <a:ea typeface="MS PGothic" charset="0"/>
              </a:defRPr>
            </a:lvl6pPr>
            <a:lvl7pPr marL="914400" eaLnBrk="0" fontAlgn="base" hangingPunct="0">
              <a:spcBef>
                <a:spcPct val="0"/>
              </a:spcBef>
              <a:spcAft>
                <a:spcPct val="0"/>
              </a:spcAft>
              <a:defRPr sz="1600">
                <a:solidFill>
                  <a:schemeClr val="tx1"/>
                </a:solidFill>
                <a:latin typeface="Times New Roman" panose="02020503050405090304" charset="0"/>
                <a:ea typeface="MS PGothic" charset="0"/>
              </a:defRPr>
            </a:lvl7pPr>
            <a:lvl8pPr marL="1371600" eaLnBrk="0" fontAlgn="base" hangingPunct="0">
              <a:spcBef>
                <a:spcPct val="0"/>
              </a:spcBef>
              <a:spcAft>
                <a:spcPct val="0"/>
              </a:spcAft>
              <a:defRPr sz="1600">
                <a:solidFill>
                  <a:schemeClr val="tx1"/>
                </a:solidFill>
                <a:latin typeface="Times New Roman" panose="02020503050405090304" charset="0"/>
                <a:ea typeface="MS PGothic" charset="0"/>
              </a:defRPr>
            </a:lvl8pPr>
            <a:lvl9pPr marL="1828800" eaLnBrk="0" fontAlgn="base" hangingPunct="0">
              <a:spcBef>
                <a:spcPct val="0"/>
              </a:spcBef>
              <a:spcAft>
                <a:spcPct val="0"/>
              </a:spcAft>
              <a:defRPr sz="1600">
                <a:solidFill>
                  <a:schemeClr val="tx1"/>
                </a:solidFill>
                <a:latin typeface="Times New Roman" panose="02020503050405090304" charset="0"/>
                <a:ea typeface="MS PGothic" charset="0"/>
              </a:defRPr>
            </a:lvl9pPr>
          </a:lstStyle>
          <a:p>
            <a:pPr eaLnBrk="1" hangingPunct="1"/>
            <a:fld id="{3A312230-4A94-9342-95B2-6484C2F87F15}" type="slidenum">
              <a:rPr lang="en-US" sz="1200"/>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p:spPr>
      </p:sp>
      <p:sp>
        <p:nvSpPr>
          <p:cNvPr id="115716" name="Rectangle 3"/>
          <p:cNvSpPr>
            <a:spLocks noGrp="1" noChangeArrowheads="1"/>
          </p:cNvSpPr>
          <p:nvPr>
            <p:ph type="body" idx="1"/>
          </p:nvPr>
        </p:nvSpPr>
        <p:spPr>
          <a:solidFill>
            <a:srgbClr val="FFFFFF"/>
          </a:solidFill>
          <a:ln>
            <a:solidFill>
              <a:srgbClr val="000000"/>
            </a:solidFill>
          </a:ln>
        </p:spPr>
        <p:txBody>
          <a:bodyPr/>
          <a:lstStyle/>
          <a:p>
            <a:r>
              <a:rPr lang="en-US" dirty="0">
                <a:ea typeface="MS PGothic" charset="0"/>
                <a:cs typeface="MS PGothic" charset="0"/>
              </a:rPr>
              <a:t>More recent dialogue systems are based on neural large language models.  These are pretrained on the text of predicting upcoming words, and then fine-tuned to carry on conversations and follow instructions.  They can </a:t>
            </a:r>
            <a:r>
              <a:rPr lang="en-US" sz="1200" dirty="0"/>
              <a:t>also retrieve text as part of answering questions or chatting in a method called retrieval-augmented generation (RAG)</a:t>
            </a:r>
            <a:endParaRPr lang="en-US" sz="1200" dirty="0"/>
          </a:p>
          <a:p>
            <a:pPr eaLnBrk="1" hangingPunct="1"/>
            <a:endParaRPr lang="en-US" dirty="0">
              <a:ea typeface="MS PGothic" charset="0"/>
              <a:cs typeface="MS PGothic"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fld id="{87E16F16-3DF6-B64B-8D8B-B29489BC1311}" type="slidenum">
              <a:rPr lang="en-US" altLang="en-US"/>
            </a:fld>
            <a:endParaRPr lang="en-US" altLang="en-US"/>
          </a:p>
        </p:txBody>
      </p:sp>
      <p:sp>
        <p:nvSpPr>
          <p:cNvPr id="315394" name="Rectangle 1026"/>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ln>
        </p:spPr>
      </p:sp>
      <p:sp>
        <p:nvSpPr>
          <p:cNvPr id="315395" name="Rectangle 1027"/>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ln>
        </p:spPr>
        <p:txBody>
          <a:bodyPr/>
          <a:lstStyle/>
          <a:p>
            <a:r>
              <a:rPr lang="en-US" sz="1800" dirty="0">
                <a:effectLst/>
                <a:latin typeface="NimbusRomNo9L"/>
              </a:rPr>
              <a:t>The fact that chatbots and dialogue systems are designed for human-computer interaction has strong implications for their design and use. Many of these implications already became clear in one of the earliest chatbots, ELIZA, from 1966.  We'll have a whole lecture on ELIZA but let's quickly look at a </a:t>
            </a:r>
            <a:r>
              <a:rPr lang="en-US" altLang="en-US" dirty="0"/>
              <a:t>short excerpt from a sample conversation published in </a:t>
            </a:r>
            <a:r>
              <a:rPr lang="en-US" altLang="en-US" dirty="0" err="1"/>
              <a:t>Weizenbaum's</a:t>
            </a:r>
            <a:r>
              <a:rPr lang="en-US" altLang="en-US" dirty="0"/>
              <a:t> paper that introduced ELIZA in 1966. </a:t>
            </a:r>
            <a:r>
              <a:rPr lang="en-US" sz="1200" kern="1200" dirty="0">
                <a:solidFill>
                  <a:schemeClr val="tx1"/>
                </a:solidFill>
                <a:effectLst/>
                <a:latin typeface="Times New Roman" panose="02020503050405090304" charset="0"/>
                <a:ea typeface="MS PGothic" charset="-128"/>
                <a:cs typeface="MS PGothic" charset="-128"/>
              </a:rPr>
              <a:t>Note that ELIZA seems to give very linguistically coherent  responses.</a:t>
            </a:r>
            <a:endParaRPr lang="en-US"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defRPr/>
            </a:pPr>
            <a:r>
              <a:rPr lang="en-US" sz="1200" kern="1200" dirty="0">
                <a:solidFill>
                  <a:schemeClr val="tx1"/>
                </a:solidFill>
                <a:effectLst/>
                <a:latin typeface="Times New Roman" panose="02020503050405090304" charset="0"/>
                <a:ea typeface="MS PGothic" charset="-128"/>
                <a:cs typeface="MS PGothic" charset="-128"/>
              </a:rPr>
              <a:t>ELIZA was designed to simulate a Rogerian psychologist, based on a branch of clinical psychology whose methods involve drawing the patient out by reflecting patient’s statements back at them. The program worked by simple pattern-action rules that rephrased the users sentence into a response that seems to know more than it does.</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solidFill>
                  <a:schemeClr val="tx1">
                    <a:lumMod val="65000"/>
                    <a:lumOff val="35000"/>
                  </a:schemeClr>
                </a:solidFill>
              </a:defRPr>
            </a:lvl1pPr>
          </a:lstStyle>
          <a:p>
            <a:r>
              <a:rPr lang="en-US" dirty="0"/>
              <a:t>Click to edit Master title style</a:t>
            </a:r>
            <a:endParaRPr lang="en-US" dirty="0"/>
          </a:p>
        </p:txBody>
      </p:sp>
      <p:sp>
        <p:nvSpPr>
          <p:cNvPr id="3" name="Content Placeholder 2"/>
          <p:cNvSpPr>
            <a:spLocks noGrp="1"/>
          </p:cNvSpPr>
          <p:nvPr>
            <p:ph idx="1"/>
          </p:nvPr>
        </p:nvSpPr>
        <p:spPr>
          <a:xfrm>
            <a:off x="1097285" y="1600200"/>
            <a:ext cx="10058401" cy="4572000"/>
          </a:xfrm>
        </p:spPr>
        <p:txBody>
          <a:bodyPr/>
          <a:lstStyle>
            <a:lvl1pPr marL="8255" indent="-8255">
              <a:buNone/>
              <a:defRPr sz="2800" baseline="0">
                <a:solidFill>
                  <a:schemeClr val="tx1">
                    <a:lumMod val="65000"/>
                    <a:lumOff val="35000"/>
                  </a:schemeClr>
                </a:solidFill>
              </a:defRPr>
            </a:lvl1pPr>
            <a:lvl2pPr marL="404495" indent="-254000">
              <a:defRPr sz="2400" baseline="0">
                <a:solidFill>
                  <a:schemeClr val="tx1">
                    <a:lumMod val="65000"/>
                    <a:lumOff val="35000"/>
                  </a:schemeClr>
                </a:solidFill>
              </a:defRPr>
            </a:lvl2pPr>
            <a:lvl3pPr marL="515620" indent="-228600">
              <a:defRPr sz="2000" baseline="0">
                <a:solidFill>
                  <a:schemeClr val="tx1">
                    <a:lumMod val="65000"/>
                    <a:lumOff val="35000"/>
                  </a:schemeClr>
                </a:solidFill>
              </a:defRPr>
            </a:lvl3pPr>
            <a:lvl4pPr marL="690245" indent="-264795">
              <a:defRPr sz="1600" baseline="0">
                <a:solidFill>
                  <a:schemeClr val="tx1">
                    <a:lumMod val="65000"/>
                    <a:lumOff val="35000"/>
                  </a:schemeClr>
                </a:solidFill>
              </a:defRPr>
            </a:lvl4pPr>
            <a:lvl5pPr marL="801370" indent="-239395">
              <a:defRPr sz="1400" baseline="0">
                <a:solidFill>
                  <a:schemeClr val="tx1">
                    <a:lumMod val="65000"/>
                    <a:lumOff val="35000"/>
                  </a:schemeClr>
                </a:solidFill>
                <a:latin typeface="+mj-lt"/>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fld id="{240CDC23-E565-C848-9AF6-12BD09C53D9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5" name="Date Placeholder 4"/>
          <p:cNvSpPr>
            <a:spLocks noGrp="1"/>
          </p:cNvSpPr>
          <p:nvPr>
            <p:ph type="dt" sz="half" idx="10"/>
          </p:nvPr>
        </p:nvSpPr>
        <p:spPr/>
        <p:txBody>
          <a:bodyPr/>
          <a:lstStyle/>
          <a:p>
            <a:fld id="{240CDC23-E565-C848-9AF6-12BD09C53D9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7" name="Date Placeholder 6"/>
          <p:cNvSpPr>
            <a:spLocks noGrp="1"/>
          </p:cNvSpPr>
          <p:nvPr>
            <p:ph type="dt" sz="half" idx="10"/>
          </p:nvPr>
        </p:nvSpPr>
        <p:spPr/>
        <p:txBody>
          <a:bodyPr/>
          <a:lstStyle/>
          <a:p>
            <a:fld id="{240CDC23-E565-C848-9AF6-12BD09C53D91}"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Date Placeholder 2"/>
          <p:cNvSpPr>
            <a:spLocks noGrp="1"/>
          </p:cNvSpPr>
          <p:nvPr>
            <p:ph type="dt" sz="half" idx="10"/>
          </p:nvPr>
        </p:nvSpPr>
        <p:spPr/>
        <p:txBody>
          <a:bodyPr/>
          <a:lstStyle/>
          <a:p>
            <a:fld id="{240CDC23-E565-C848-9AF6-12BD09C53D91}"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0CDC23-E565-C848-9AF6-12BD09C53D9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240CDC23-E565-C848-9AF6-12BD09C53D9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endParaRPr lang="en-US"/>
          </a:p>
        </p:txBody>
      </p:sp>
      <p:sp>
        <p:nvSpPr>
          <p:cNvPr id="3" name="Picture Placeholder 2"/>
          <p:cNvSpPr>
            <a:spLocks noGrp="1"/>
          </p:cNvSpPr>
          <p:nvPr>
            <p:ph type="pic" idx="1" hasCustomPrompt="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Drag picture to placeholder or click icon to add</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240CDC23-E565-C848-9AF6-12BD09C53D91}"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Date Placeholder 3"/>
          <p:cNvSpPr>
            <a:spLocks noGrp="1"/>
          </p:cNvSpPr>
          <p:nvPr>
            <p:ph type="dt" sz="half" idx="10"/>
          </p:nvPr>
        </p:nvSpPr>
        <p:spPr/>
        <p:txBody>
          <a:bodyPr/>
          <a:lstStyle/>
          <a:p>
            <a:fld id="{240CDC23-E565-C848-9AF6-12BD09C53D9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zh-CN" altLang="en-US"/>
              <a:t>单击此处编辑母版标题样式</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Date Placeholder 3"/>
          <p:cNvSpPr>
            <a:spLocks noGrp="1"/>
          </p:cNvSpPr>
          <p:nvPr>
            <p:ph type="dt" sz="half" idx="10"/>
          </p:nvPr>
        </p:nvSpPr>
        <p:spPr/>
        <p:txBody>
          <a:bodyPr/>
          <a:lstStyle/>
          <a:p>
            <a:fld id="{240CDC23-E565-C848-9AF6-12BD09C53D9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and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097284" y="1600200"/>
            <a:ext cx="10058401" cy="4572000"/>
          </a:xfrm>
        </p:spPr>
        <p:txBody>
          <a:bodyPr/>
          <a:lstStyle>
            <a:lvl1pPr marL="8255" indent="-8255">
              <a:defRPr sz="2800" baseline="0"/>
            </a:lvl1pPr>
            <a:lvl2pPr marL="404495" indent="-254000">
              <a:defRPr sz="2400" baseline="0"/>
            </a:lvl2pPr>
            <a:lvl3pPr marL="515620" indent="-228600">
              <a:defRPr sz="2000" baseline="0"/>
            </a:lvl3pPr>
            <a:lvl4pPr marL="690245" indent="-264795">
              <a:defRPr sz="1600" baseline="0"/>
            </a:lvl4pPr>
            <a:lvl5pPr marL="801370" indent="-239395">
              <a:defRPr sz="1400" baseline="0">
                <a:latin typeface="+mj-lt"/>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7" name="标题 6"/>
          <p:cNvSpPr>
            <a:spLocks noGrp="1"/>
          </p:cNvSpPr>
          <p:nvPr>
            <p:ph type="title"/>
          </p:nvPr>
        </p:nvSpPr>
        <p:spPr/>
        <p:txBody>
          <a:bodyPr/>
          <a:lstStyle/>
          <a:p>
            <a:r>
              <a:rPr kumimoji="1" lang="zh-CN" altLang="en-US"/>
              <a:t>单击此处编辑母版标题样式</a:t>
            </a:r>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lvl1pPr>
          </a:lstStyle>
          <a:p>
            <a:r>
              <a:rPr lang="en-US" dirty="0"/>
              <a:t>Click to edit Master title style</a:t>
            </a:r>
            <a:endParaRPr lang="en-US" dirty="0"/>
          </a:p>
        </p:txBody>
      </p:sp>
      <p:sp>
        <p:nvSpPr>
          <p:cNvPr id="3" name="Content Placeholder 2"/>
          <p:cNvSpPr>
            <a:spLocks noGrp="1"/>
          </p:cNvSpPr>
          <p:nvPr>
            <p:ph idx="1"/>
          </p:nvPr>
        </p:nvSpPr>
        <p:spPr>
          <a:xfrm>
            <a:off x="1097285" y="1600200"/>
            <a:ext cx="10058401" cy="4572000"/>
          </a:xfrm>
        </p:spPr>
        <p:txBody>
          <a:bodyPr/>
          <a:lstStyle>
            <a:lvl1pPr marL="8255" indent="-8255">
              <a:buNone/>
              <a:defRPr sz="2800" baseline="0">
                <a:solidFill>
                  <a:schemeClr val="tx1">
                    <a:lumMod val="75000"/>
                    <a:lumOff val="25000"/>
                  </a:schemeClr>
                </a:solidFill>
              </a:defRPr>
            </a:lvl1pPr>
            <a:lvl2pPr marL="404495" indent="-254000">
              <a:defRPr sz="2400" baseline="0">
                <a:solidFill>
                  <a:schemeClr val="tx1">
                    <a:lumMod val="75000"/>
                    <a:lumOff val="25000"/>
                  </a:schemeClr>
                </a:solidFill>
              </a:defRPr>
            </a:lvl2pPr>
            <a:lvl3pPr marL="515620" indent="-228600">
              <a:defRPr sz="2000" baseline="0">
                <a:solidFill>
                  <a:schemeClr val="tx1">
                    <a:lumMod val="75000"/>
                    <a:lumOff val="25000"/>
                  </a:schemeClr>
                </a:solidFill>
              </a:defRPr>
            </a:lvl3pPr>
            <a:lvl4pPr marL="690245" indent="-264795">
              <a:defRPr sz="1600" baseline="0">
                <a:solidFill>
                  <a:schemeClr val="tx1">
                    <a:lumMod val="75000"/>
                    <a:lumOff val="25000"/>
                  </a:schemeClr>
                </a:solidFill>
              </a:defRPr>
            </a:lvl4pPr>
            <a:lvl5pPr marL="801370" indent="-239395">
              <a:defRPr sz="1400" baseline="0">
                <a:solidFill>
                  <a:schemeClr val="tx1">
                    <a:lumMod val="75000"/>
                    <a:lumOff val="25000"/>
                  </a:schemeClr>
                </a:solidFill>
                <a:latin typeface="+mj-lt"/>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217920" y="1845743"/>
            <a:ext cx="4937760" cy="4023359"/>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6"/>
            <a:ext cx="4937760" cy="736283"/>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217920" y="1846056"/>
            <a:ext cx="4937760" cy="736283"/>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41"/>
            <a:ext cx="5386917"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06400" y="2311400"/>
            <a:ext cx="5386917"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990173" y="1671641"/>
            <a:ext cx="5389033"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990173" y="2311400"/>
            <a:ext cx="5389033"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p:spPr>
        <p:txBody>
          <a:bodyPr/>
          <a:lstStyle>
            <a:lvl1pPr>
              <a:defRPr/>
            </a:lvl1pPr>
          </a:lstStyle>
          <a:p>
            <a:pPr>
              <a:defRPr/>
            </a:pPr>
            <a:endParaRPr lang="en-US"/>
          </a:p>
        </p:txBody>
      </p:sp>
      <p:sp>
        <p:nvSpPr>
          <p:cNvPr id="9" name="Rectangle 7"/>
          <p:cNvSpPr>
            <a:spLocks noGrp="1" noChangeArrowheads="1"/>
          </p:cNvSpPr>
          <p:nvPr>
            <p:ph type="sldNum" sz="quarter" idx="12"/>
          </p:nvPr>
        </p:nvSpPr>
        <p:spPr/>
        <p:txBody>
          <a:bodyPr/>
          <a:lstStyle>
            <a:lvl1pPr>
              <a:defRPr/>
            </a:lvl1pPr>
          </a:lstStyle>
          <a:p>
            <a:fld id="{231C68C3-6089-F349-9232-42643877B0CF}" type="slidenum">
              <a:rPr lang="en-US"/>
            </a:fld>
            <a:endParaRPr lang="en-US"/>
          </a:p>
        </p:txBody>
      </p:sp>
      <p:sp>
        <p:nvSpPr>
          <p:cNvPr id="10" name="Rectangle 2"/>
          <p:cNvSpPr>
            <a:spLocks noChangeArrowheads="1"/>
          </p:cNvSpPr>
          <p:nvPr userDrawn="1"/>
        </p:nvSpPr>
        <p:spPr bwMode="auto">
          <a:xfrm rot="5400000">
            <a:off x="-3398521" y="3398527"/>
            <a:ext cx="6858001" cy="60959"/>
          </a:xfrm>
          <a:prstGeom prst="rect">
            <a:avLst/>
          </a:prstGeom>
          <a:solidFill>
            <a:srgbClr val="A40508"/>
          </a:solidFill>
          <a:ln w="9525">
            <a:solidFill>
              <a:srgbClr val="A4001D"/>
            </a:solidFill>
            <a:miter lim="800000"/>
          </a:ln>
          <a:effectLst/>
        </p:spPr>
        <p:txBody>
          <a:bodyPr wrap="none" anchor="ctr"/>
          <a:lstStyle/>
          <a:p>
            <a:pPr algn="ctr">
              <a:defRPr/>
            </a:pPr>
            <a:endParaRPr lang="en-US" sz="18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p:cNvSpPr/>
          <p:nvPr/>
        </p:nvSpPr>
        <p:spPr>
          <a:xfrm>
            <a:off x="23"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5" y="731520"/>
            <a:ext cx="6679191" cy="5257800"/>
          </a:xfrm>
        </p:spPr>
        <p:txBody>
          <a:bodyPr/>
          <a:lstStyle>
            <a:lvl1pPr>
              <a:defRPr sz="3200" baseline="0">
                <a:solidFill>
                  <a:schemeClr val="accent2"/>
                </a:solidFill>
              </a:defRPr>
            </a:lvl1pPr>
            <a:lvl2pPr>
              <a:defRPr sz="2800" baseline="0">
                <a:solidFill>
                  <a:schemeClr val="accent2"/>
                </a:solidFill>
              </a:defRPr>
            </a:lvl2pPr>
            <a:lvl3pPr>
              <a:defRPr sz="2400" baseline="0">
                <a:solidFill>
                  <a:schemeClr val="accent2"/>
                </a:solidFill>
              </a:defRPr>
            </a:lvl3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Text Placeholder 3"/>
          <p:cNvSpPr>
            <a:spLocks noGrp="1"/>
          </p:cNvSpPr>
          <p:nvPr>
            <p:ph type="body" sz="half" idx="2"/>
          </p:nvPr>
        </p:nvSpPr>
        <p:spPr>
          <a:xfrm>
            <a:off x="457200" y="2926083"/>
            <a:ext cx="3200400" cy="3379124"/>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endParaRPr lang="en-US"/>
          </a:p>
        </p:txBody>
      </p:sp>
      <p:sp>
        <p:nvSpPr>
          <p:cNvPr id="5" name="Date Placeholder 4"/>
          <p:cNvSpPr>
            <a:spLocks noGrp="1"/>
          </p:cNvSpPr>
          <p:nvPr>
            <p:ph type="dt" sz="half" idx="10"/>
          </p:nvPr>
        </p:nvSpPr>
        <p:spPr>
          <a:xfrm>
            <a:off x="465518" y="6459791"/>
            <a:ext cx="2618511" cy="365125"/>
          </a:xfrm>
        </p:spPr>
        <p:txBody>
          <a:bodyPr/>
          <a:lstStyle>
            <a:lvl1pPr algn="l">
              <a:defRPr/>
            </a:lvl1pPr>
          </a:lstStyle>
          <a:p>
            <a:fld id="{240CDC23-E565-C848-9AF6-12BD09C53D91}" type="datetimeFigureOut">
              <a:rPr lang="en-US" smtClean="0"/>
            </a:fld>
            <a:endParaRPr lang="en-US"/>
          </a:p>
        </p:txBody>
      </p:sp>
      <p:sp>
        <p:nvSpPr>
          <p:cNvPr id="6" name="Footer Placeholder 5"/>
          <p:cNvSpPr>
            <a:spLocks noGrp="1"/>
          </p:cNvSpPr>
          <p:nvPr>
            <p:ph type="ftr" sz="quarter" idx="11"/>
          </p:nvPr>
        </p:nvSpPr>
        <p:spPr>
          <a:xfrm>
            <a:off x="4800600" y="6459791"/>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8AC904D0-B3BE-CA48-AD47-2D67547A5B6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14B4B-A168-1341-A6E5-05135920D3F4}"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lgn="ctr">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a:p>
        </p:txBody>
      </p:sp>
      <p:sp>
        <p:nvSpPr>
          <p:cNvPr id="4" name="Date Placeholder 3"/>
          <p:cNvSpPr>
            <a:spLocks noGrp="1"/>
          </p:cNvSpPr>
          <p:nvPr>
            <p:ph type="dt" sz="half" idx="10"/>
          </p:nvPr>
        </p:nvSpPr>
        <p:spPr/>
        <p:txBody>
          <a:bodyPr/>
          <a:lstStyle/>
          <a:p>
            <a:fld id="{240CDC23-E565-C848-9AF6-12BD09C53D9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Date Placeholder 3"/>
          <p:cNvSpPr>
            <a:spLocks noGrp="1"/>
          </p:cNvSpPr>
          <p:nvPr>
            <p:ph type="dt" sz="half" idx="10"/>
          </p:nvPr>
        </p:nvSpPr>
        <p:spPr/>
        <p:txBody>
          <a:bodyPr/>
          <a:lstStyle/>
          <a:p>
            <a:fld id="{240CDC23-E565-C848-9AF6-12BD09C53D9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fld>
            <a:endParaRPr lang="en-US"/>
          </a:p>
        </p:txBody>
      </p:sp>
      <p:sp>
        <p:nvSpPr>
          <p:cNvPr id="7" name="Rectangle 4"/>
          <p:cNvSpPr/>
          <p:nvPr/>
        </p:nvSpPr>
        <p:spPr>
          <a:xfrm rot="10800000">
            <a:off x="0" y="6672581"/>
            <a:ext cx="12192000" cy="184785"/>
          </a:xfrm>
          <a:prstGeom prst="rect">
            <a:avLst/>
          </a:prstGeom>
          <a:gradFill>
            <a:gsLst>
              <a:gs pos="100000">
                <a:srgbClr val="CE57C1"/>
              </a:gs>
              <a:gs pos="27000">
                <a:srgbClr val="000044"/>
              </a:gs>
            </a:gsLst>
            <a:lin ang="13500000" scaled="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6.xml"/><Relationship Id="rId8" Type="http://schemas.openxmlformats.org/officeDocument/2006/relationships/slideLayout" Target="../slideLayouts/slideLayout15.xml"/><Relationship Id="rId7" Type="http://schemas.openxmlformats.org/officeDocument/2006/relationships/slideLayout" Target="../slideLayouts/slideLayout14.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 Id="rId3" Type="http://schemas.openxmlformats.org/officeDocument/2006/relationships/slideLayout" Target="../slideLayouts/slideLayout10.xml"/><Relationship Id="rId2"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image" Target="../media/image2.png"/><Relationship Id="rId13" Type="http://schemas.openxmlformats.org/officeDocument/2006/relationships/image" Target="../media/image1.emf"/><Relationship Id="rId12" Type="http://schemas.openxmlformats.org/officeDocument/2006/relationships/slideLayout" Target="../slideLayouts/slideLayout19.xml"/><Relationship Id="rId11" Type="http://schemas.openxmlformats.org/officeDocument/2006/relationships/slideLayout" Target="../slideLayouts/slideLayout18.xml"/><Relationship Id="rId10" Type="http://schemas.openxmlformats.org/officeDocument/2006/relationships/slideLayout" Target="../slideLayouts/slideLayout17.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4"/>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3"/>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7"/>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1097287" y="6459791"/>
            <a:ext cx="2472271" cy="365125"/>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fld>
            <a:endParaRPr lang="en-US"/>
          </a:p>
        </p:txBody>
      </p:sp>
      <p:sp>
        <p:nvSpPr>
          <p:cNvPr id="5" name="Footer Placeholder 4"/>
          <p:cNvSpPr>
            <a:spLocks noGrp="1"/>
          </p:cNvSpPr>
          <p:nvPr>
            <p:ph type="ftr" sz="quarter" idx="3"/>
          </p:nvPr>
        </p:nvSpPr>
        <p:spPr>
          <a:xfrm>
            <a:off x="3686187" y="6459791"/>
            <a:ext cx="4822804"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5" y="6459791"/>
            <a:ext cx="1312025" cy="365125"/>
          </a:xfrm>
          <a:prstGeom prst="rect">
            <a:avLst/>
          </a:prstGeom>
        </p:spPr>
        <p:txBody>
          <a:bodyPr vert="horz" lIns="91440" tIns="45720" rIns="91440" bIns="45720" rtlCol="0" anchor="ctr"/>
          <a:lstStyle>
            <a:lvl1pPr algn="r">
              <a:defRPr sz="790">
                <a:solidFill>
                  <a:srgbClr val="FFFFFF"/>
                </a:solidFill>
              </a:defRPr>
            </a:lvl1pPr>
          </a:lstStyle>
          <a:p>
            <a:fld id="{D07771B2-D7F7-364E-B6F3-F7FE93606BCE}"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685800" rtl="0" eaLnBrk="1" latinLnBrk="0" hangingPunct="1">
        <a:lnSpc>
          <a:spcPct val="85000"/>
        </a:lnSpc>
        <a:spcBef>
          <a:spcPct val="0"/>
        </a:spcBef>
        <a:buNone/>
        <a:defRPr sz="3600" kern="1200" spc="-37"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290" indent="-137160" algn="l" defTabSz="685800" rtl="0" eaLnBrk="1" latinLnBrk="0" hangingPunct="1">
        <a:lnSpc>
          <a:spcPct val="90000"/>
        </a:lnSpc>
        <a:spcBef>
          <a:spcPts val="150"/>
        </a:spcBef>
        <a:spcAft>
          <a:spcPts val="300"/>
        </a:spcAft>
        <a:buClr>
          <a:schemeClr val="accent1"/>
        </a:buClr>
        <a:buFont typeface="Calibri" panose="020F0502020204030204" pitchFamily="34" charset="0"/>
        <a:buChar char="◦"/>
        <a:defRPr sz="1350" kern="1200">
          <a:solidFill>
            <a:schemeClr val="tx1">
              <a:lumMod val="75000"/>
              <a:lumOff val="25000"/>
            </a:schemeClr>
          </a:solidFill>
          <a:latin typeface="+mn-lt"/>
          <a:ea typeface="+mn-ea"/>
          <a:cs typeface="+mn-cs"/>
        </a:defRPr>
      </a:lvl2pPr>
      <a:lvl3pPr marL="425450" indent="-137160" algn="l" defTabSz="685800" rtl="0" eaLnBrk="1" latinLnBrk="0" hangingPunct="1">
        <a:lnSpc>
          <a:spcPct val="90000"/>
        </a:lnSpc>
        <a:spcBef>
          <a:spcPts val="150"/>
        </a:spcBef>
        <a:spcAft>
          <a:spcPts val="300"/>
        </a:spcAft>
        <a:buClr>
          <a:schemeClr val="accent1"/>
        </a:buClr>
        <a:buFont typeface="Calibri" panose="020F0502020204030204" pitchFamily="34" charset="0"/>
        <a:buChar char="◦"/>
        <a:defRPr sz="1050" kern="1200">
          <a:solidFill>
            <a:schemeClr val="tx1">
              <a:lumMod val="75000"/>
              <a:lumOff val="25000"/>
            </a:schemeClr>
          </a:solidFill>
          <a:latin typeface="+mn-lt"/>
          <a:ea typeface="+mn-ea"/>
          <a:cs typeface="+mn-cs"/>
        </a:defRPr>
      </a:lvl3pPr>
      <a:lvl4pPr marL="562610" indent="-137160" algn="l" defTabSz="685800" rtl="0" eaLnBrk="1" latinLnBrk="0" hangingPunct="1">
        <a:lnSpc>
          <a:spcPct val="90000"/>
        </a:lnSpc>
        <a:spcBef>
          <a:spcPts val="150"/>
        </a:spcBef>
        <a:spcAft>
          <a:spcPts val="300"/>
        </a:spcAft>
        <a:buClr>
          <a:schemeClr val="accent1"/>
        </a:buClr>
        <a:buFont typeface="Calibri" panose="020F0502020204030204" pitchFamily="34" charset="0"/>
        <a:buChar char="◦"/>
        <a:defRPr sz="1050" kern="1200">
          <a:solidFill>
            <a:schemeClr val="tx1">
              <a:lumMod val="75000"/>
              <a:lumOff val="25000"/>
            </a:schemeClr>
          </a:solidFill>
          <a:latin typeface="+mn-lt"/>
          <a:ea typeface="+mn-ea"/>
          <a:cs typeface="+mn-cs"/>
        </a:defRPr>
      </a:lvl4pPr>
      <a:lvl5pPr marL="699770" indent="-137160" algn="l" defTabSz="685800" rtl="0" eaLnBrk="1" latinLnBrk="0" hangingPunct="1">
        <a:lnSpc>
          <a:spcPct val="90000"/>
        </a:lnSpc>
        <a:spcBef>
          <a:spcPts val="150"/>
        </a:spcBef>
        <a:spcAft>
          <a:spcPts val="300"/>
        </a:spcAft>
        <a:buClr>
          <a:schemeClr val="accent1"/>
        </a:buClr>
        <a:buFont typeface="Calibri" panose="020F0502020204030204" pitchFamily="34" charset="0"/>
        <a:buChar char="◦"/>
        <a:defRPr sz="1050" kern="1200">
          <a:solidFill>
            <a:schemeClr val="tx1">
              <a:lumMod val="75000"/>
              <a:lumOff val="25000"/>
            </a:schemeClr>
          </a:solidFill>
          <a:latin typeface="+mn-lt"/>
          <a:ea typeface="+mn-ea"/>
          <a:cs typeface="+mn-cs"/>
        </a:defRPr>
      </a:lvl5pPr>
      <a:lvl6pPr marL="824865" indent="-171450" algn="l" defTabSz="685800" rtl="0" eaLnBrk="1" latinLnBrk="0" hangingPunct="1">
        <a:lnSpc>
          <a:spcPct val="90000"/>
        </a:lnSpc>
        <a:spcBef>
          <a:spcPts val="150"/>
        </a:spcBef>
        <a:spcAft>
          <a:spcPts val="300"/>
        </a:spcAft>
        <a:buClr>
          <a:schemeClr val="accent1"/>
        </a:buClr>
        <a:buFont typeface="Calibri" panose="020F0502020204030204" pitchFamily="34" charset="0"/>
        <a:buChar char="◦"/>
        <a:defRPr sz="1050" kern="1200">
          <a:solidFill>
            <a:schemeClr val="tx1">
              <a:lumMod val="75000"/>
              <a:lumOff val="25000"/>
            </a:schemeClr>
          </a:solidFill>
          <a:latin typeface="+mn-lt"/>
          <a:ea typeface="+mn-ea"/>
          <a:cs typeface="+mn-cs"/>
        </a:defRPr>
      </a:lvl6pPr>
      <a:lvl7pPr marL="974725" indent="-171450" algn="l" defTabSz="685800" rtl="0" eaLnBrk="1" latinLnBrk="0" hangingPunct="1">
        <a:lnSpc>
          <a:spcPct val="90000"/>
        </a:lnSpc>
        <a:spcBef>
          <a:spcPts val="150"/>
        </a:spcBef>
        <a:spcAft>
          <a:spcPts val="300"/>
        </a:spcAft>
        <a:buClr>
          <a:schemeClr val="accent1"/>
        </a:buClr>
        <a:buFont typeface="Calibri" panose="020F0502020204030204" pitchFamily="34" charset="0"/>
        <a:buChar char="◦"/>
        <a:defRPr sz="1050" kern="1200">
          <a:solidFill>
            <a:schemeClr val="tx1">
              <a:lumMod val="75000"/>
              <a:lumOff val="25000"/>
            </a:schemeClr>
          </a:solidFill>
          <a:latin typeface="+mn-lt"/>
          <a:ea typeface="+mn-ea"/>
          <a:cs typeface="+mn-cs"/>
        </a:defRPr>
      </a:lvl7pPr>
      <a:lvl8pPr marL="1125220" indent="-171450" algn="l" defTabSz="685800" rtl="0" eaLnBrk="1" latinLnBrk="0" hangingPunct="1">
        <a:lnSpc>
          <a:spcPct val="90000"/>
        </a:lnSpc>
        <a:spcBef>
          <a:spcPts val="150"/>
        </a:spcBef>
        <a:spcAft>
          <a:spcPts val="300"/>
        </a:spcAft>
        <a:buClr>
          <a:schemeClr val="accent1"/>
        </a:buClr>
        <a:buFont typeface="Calibri" panose="020F0502020204030204" pitchFamily="34" charset="0"/>
        <a:buChar char="◦"/>
        <a:defRPr sz="1050" kern="1200">
          <a:solidFill>
            <a:schemeClr val="tx1">
              <a:lumMod val="75000"/>
              <a:lumOff val="25000"/>
            </a:schemeClr>
          </a:solidFill>
          <a:latin typeface="+mn-lt"/>
          <a:ea typeface="+mn-ea"/>
          <a:cs typeface="+mn-cs"/>
        </a:defRPr>
      </a:lvl8pPr>
      <a:lvl9pPr marL="1275080" indent="-171450" algn="l" defTabSz="685800" rtl="0" eaLnBrk="1" latinLnBrk="0" hangingPunct="1">
        <a:lnSpc>
          <a:spcPct val="90000"/>
        </a:lnSpc>
        <a:spcBef>
          <a:spcPts val="150"/>
        </a:spcBef>
        <a:spcAft>
          <a:spcPts val="300"/>
        </a:spcAft>
        <a:buClr>
          <a:schemeClr val="accent1"/>
        </a:buClr>
        <a:buFont typeface="Calibri" panose="020F0502020204030204"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83210"/>
            <a:ext cx="11108267" cy="720090"/>
          </a:xfrm>
          <a:prstGeom prst="rect">
            <a:avLst/>
          </a:prstGeom>
        </p:spPr>
        <p:txBody>
          <a:bodyPr vert="horz" lIns="91440" tIns="45720" rIns="91440" bIns="45720" rtlCol="0" anchor="ctr">
            <a:noAutofit/>
          </a:bodyPr>
          <a:lstStyle/>
          <a:p>
            <a:r>
              <a:rPr lang="zh-CN" altLang="en-US"/>
              <a:t>单击此处编辑母版标题样式</a:t>
            </a:r>
            <a:endParaRPr lang="en-GB" dirty="0"/>
          </a:p>
        </p:txBody>
      </p:sp>
      <p:sp>
        <p:nvSpPr>
          <p:cNvPr id="3" name="Text Placeholder 2"/>
          <p:cNvSpPr>
            <a:spLocks noGrp="1"/>
          </p:cNvSpPr>
          <p:nvPr>
            <p:ph type="body" idx="1"/>
          </p:nvPr>
        </p:nvSpPr>
        <p:spPr>
          <a:xfrm>
            <a:off x="609600" y="1203325"/>
            <a:ext cx="10972800" cy="4942840"/>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0CDC23-E565-C848-9AF6-12BD09C53D91}" type="datetimeFigureOut">
              <a:rPr lang="en-US" smtClean="0"/>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7771B2-D7F7-364E-B6F3-F7FE93606BCE}" type="slidenum">
              <a:rPr lang="en-US" smtClean="0"/>
            </a:fld>
            <a:endParaRPr lang="en-US"/>
          </a:p>
        </p:txBody>
      </p:sp>
      <p:pic>
        <p:nvPicPr>
          <p:cNvPr id="7" name="Picture 6"/>
          <p:cNvPicPr>
            <a:picLocks noChangeAspect="1"/>
          </p:cNvPicPr>
          <p:nvPr/>
        </p:nvPicPr>
        <p:blipFill>
          <a:blip r:embed="rId13">
            <a:alphaModFix amt="7000"/>
            <a:duotone>
              <a:prstClr val="black"/>
              <a:schemeClr val="accent2">
                <a:tint val="45000"/>
                <a:satMod val="400000"/>
              </a:schemeClr>
            </a:duotone>
            <a:lum bright="-20000" contrast="-40000"/>
          </a:blip>
          <a:stretch>
            <a:fillRect/>
          </a:stretch>
        </p:blipFill>
        <p:spPr>
          <a:xfrm>
            <a:off x="9844194" y="-5715"/>
            <a:ext cx="2440093" cy="6892925"/>
          </a:xfrm>
          <a:prstGeom prst="rect">
            <a:avLst/>
          </a:prstGeom>
        </p:spPr>
      </p:pic>
      <p:pic>
        <p:nvPicPr>
          <p:cNvPr id="12" name="Picture 11" descr="Shield-navy(rgb for online).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243374" y="5929019"/>
            <a:ext cx="474852" cy="444524"/>
          </a:xfrm>
          <a:prstGeom prst="rect">
            <a:avLst/>
          </a:prstGeom>
        </p:spPr>
      </p:pic>
      <p:sp>
        <p:nvSpPr>
          <p:cNvPr id="9" name="Rectangle 4"/>
          <p:cNvSpPr/>
          <p:nvPr/>
        </p:nvSpPr>
        <p:spPr>
          <a:xfrm rot="10800000">
            <a:off x="0" y="6672581"/>
            <a:ext cx="12192000" cy="184785"/>
          </a:xfrm>
          <a:prstGeom prst="rect">
            <a:avLst/>
          </a:prstGeom>
          <a:gradFill>
            <a:gsLst>
              <a:gs pos="100000">
                <a:srgbClr val="CE57C1"/>
              </a:gs>
              <a:gs pos="27000">
                <a:srgbClr val="000044"/>
              </a:gs>
            </a:gsLst>
            <a:lin ang="13500000" scaled="0"/>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Lst>
  <p:txStyles>
    <p:titleStyle>
      <a:lvl1pPr algn="l" defTabSz="457200" rtl="0" eaLnBrk="1" latinLnBrk="0" hangingPunct="1">
        <a:spcBef>
          <a:spcPct val="0"/>
        </a:spcBef>
        <a:buNone/>
        <a:defRPr sz="3600" u="none" strike="noStrike" kern="1200" cap="all" spc="0" normalizeH="0">
          <a:solidFill>
            <a:schemeClr val="tx1"/>
          </a:solidFill>
          <a:uFillTx/>
          <a:latin typeface="Times New Roman" panose="02020503050405090304" charset="0"/>
          <a:ea typeface="+mj-ea"/>
          <a:cs typeface="+mj-cs"/>
        </a:defRPr>
      </a:lvl1pPr>
    </p:titleStyle>
    <p:bodyStyle>
      <a:lvl1pPr marL="342900" indent="-342900" algn="l" defTabSz="457200" rtl="0" eaLnBrk="1" latinLnBrk="0" hangingPunct="1">
        <a:spcBef>
          <a:spcPct val="20000"/>
        </a:spcBef>
        <a:buFont typeface="Arial" panose="020B0604020202090204"/>
        <a:buChar char="•"/>
        <a:defRPr sz="3200" kern="1200">
          <a:solidFill>
            <a:schemeClr val="tx1"/>
          </a:solidFill>
          <a:latin typeface="Times New Roman Regular" panose="02020503050405090304" charset="0"/>
          <a:ea typeface="+mn-ea"/>
          <a:cs typeface="Times New Roman Regular" panose="02020503050405090304" charset="0"/>
        </a:defRPr>
      </a:lvl1pPr>
      <a:lvl2pPr marL="742950" indent="-285750" algn="l" defTabSz="457200" rtl="0" eaLnBrk="1" latinLnBrk="0" hangingPunct="1">
        <a:spcBef>
          <a:spcPct val="20000"/>
        </a:spcBef>
        <a:buFont typeface="Arial" panose="020B0604020202090204"/>
        <a:buChar char="–"/>
        <a:defRPr sz="2800" kern="1200">
          <a:solidFill>
            <a:schemeClr val="tx1"/>
          </a:solidFill>
          <a:latin typeface="Times New Roman Regular" panose="02020503050405090304" charset="0"/>
          <a:ea typeface="+mn-ea"/>
          <a:cs typeface="Times New Roman Regular" panose="02020503050405090304" charset="0"/>
        </a:defRPr>
      </a:lvl2pPr>
      <a:lvl3pPr marL="1143000" indent="-228600" algn="l" defTabSz="457200" rtl="0" eaLnBrk="1" latinLnBrk="0" hangingPunct="1">
        <a:spcBef>
          <a:spcPct val="20000"/>
        </a:spcBef>
        <a:buFont typeface="Arial" panose="020B0604020202090204"/>
        <a:buChar char="•"/>
        <a:defRPr sz="2400" kern="1200">
          <a:solidFill>
            <a:schemeClr val="tx1"/>
          </a:solidFill>
          <a:latin typeface="Times New Roman Regular" panose="02020503050405090304" charset="0"/>
          <a:ea typeface="+mn-ea"/>
          <a:cs typeface="Times New Roman Regular" panose="02020503050405090304" charset="0"/>
        </a:defRPr>
      </a:lvl3pPr>
      <a:lvl4pPr marL="1600200" indent="-228600" algn="l" defTabSz="457200" rtl="0" eaLnBrk="1" latinLnBrk="0" hangingPunct="1">
        <a:spcBef>
          <a:spcPct val="20000"/>
        </a:spcBef>
        <a:buFont typeface="Arial" panose="020B0604020202090204"/>
        <a:buChar char="–"/>
        <a:defRPr sz="2000" kern="1200">
          <a:solidFill>
            <a:schemeClr val="tx1"/>
          </a:solidFill>
          <a:latin typeface="Times New Roman Regular" panose="02020503050405090304" charset="0"/>
          <a:ea typeface="+mn-ea"/>
          <a:cs typeface="Times New Roman Regular" panose="02020503050405090304" charset="0"/>
        </a:defRPr>
      </a:lvl4pPr>
      <a:lvl5pPr marL="2057400" indent="-228600" algn="l" defTabSz="457200" rtl="0" eaLnBrk="1" latinLnBrk="0" hangingPunct="1">
        <a:spcBef>
          <a:spcPct val="20000"/>
        </a:spcBef>
        <a:buFont typeface="Arial" panose="020B0604020202090204"/>
        <a:buChar char="»"/>
        <a:defRPr sz="2000" kern="1200">
          <a:solidFill>
            <a:schemeClr val="tx1"/>
          </a:solidFill>
          <a:latin typeface="Times New Roman Regular" panose="02020503050405090304" charset="0"/>
          <a:ea typeface="+mn-ea"/>
          <a:cs typeface="Times New Roman Regular" panose="02020503050405090304" charset="0"/>
        </a:defRPr>
      </a:lvl5pPr>
      <a:lvl6pPr marL="25146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8.xml"/><Relationship Id="rId1" Type="http://schemas.openxmlformats.org/officeDocument/2006/relationships/image" Target="../media/image3.em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8.xml"/><Relationship Id="rId1" Type="http://schemas.openxmlformats.org/officeDocument/2006/relationships/image" Target="../media/image3.emf"/></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9.xml"/><Relationship Id="rId1" Type="http://schemas.openxmlformats.org/officeDocument/2006/relationships/image" Target="../media/image4.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9.xml"/><Relationship Id="rId1" Type="http://schemas.openxmlformats.org/officeDocument/2006/relationships/image" Target="../media/image4.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8.xml"/><Relationship Id="rId1" Type="http://schemas.openxmlformats.org/officeDocument/2006/relationships/image" Target="../media/image3.e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8.xml"/><Relationship Id="rId1" Type="http://schemas.openxmlformats.org/officeDocument/2006/relationships/image" Target="../media/image3.emf"/></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9.xml"/><Relationship Id="rId1" Type="http://schemas.openxmlformats.org/officeDocument/2006/relationships/image" Target="../media/image5.e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6.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8.xml"/><Relationship Id="rId1" Type="http://schemas.openxmlformats.org/officeDocument/2006/relationships/image" Target="../media/image3.em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9.xml"/><Relationship Id="rId1" Type="http://schemas.openxmlformats.org/officeDocument/2006/relationships/image" Target="../media/image7.emf"/></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8.xml"/><Relationship Id="rId1" Type="http://schemas.openxmlformats.org/officeDocument/2006/relationships/image" Target="../media/image3.emf"/></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9.xml"/><Relationship Id="rId1" Type="http://schemas.openxmlformats.org/officeDocument/2006/relationships/image" Target="../media/image8.emf"/></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9.xml"/><Relationship Id="rId1" Type="http://schemas.openxmlformats.org/officeDocument/2006/relationships/image" Target="../media/image9.emf"/></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9.xml"/><Relationship Id="rId1" Type="http://schemas.openxmlformats.org/officeDocument/2006/relationships/image" Target="../media/image10.emf"/></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9.xml"/><Relationship Id="rId1" Type="http://schemas.openxmlformats.org/officeDocument/2006/relationships/image" Target="../media/image11.emf"/></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9.xml"/><Relationship Id="rId1" Type="http://schemas.openxmlformats.org/officeDocument/2006/relationships/image" Target="../media/image12.emf"/></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9.xml"/><Relationship Id="rId1" Type="http://schemas.openxmlformats.org/officeDocument/2006/relationships/image" Target="../media/image11.emf"/></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9.xml"/><Relationship Id="rId1" Type="http://schemas.openxmlformats.org/officeDocument/2006/relationships/image" Target="../media/image13.emf"/></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8.xml"/><Relationship Id="rId1" Type="http://schemas.openxmlformats.org/officeDocument/2006/relationships/image" Target="../media/image3.emf"/></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9.xml"/><Relationship Id="rId1" Type="http://schemas.openxmlformats.org/officeDocument/2006/relationships/image" Target="../media/image14.emf"/></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9.xml"/><Relationship Id="rId1" Type="http://schemas.openxmlformats.org/officeDocument/2006/relationships/image" Target="../media/image15.emf"/></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9.xml"/><Relationship Id="rId1" Type="http://schemas.openxmlformats.org/officeDocument/2006/relationships/image" Target="../media/image16.emf"/></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9.xml"/><Relationship Id="rId1" Type="http://schemas.openxmlformats.org/officeDocument/2006/relationships/image" Target="../media/image17.emf"/></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9.xml"/><Relationship Id="rId1" Type="http://schemas.openxmlformats.org/officeDocument/2006/relationships/image" Target="../media/image18.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7" Type="http://schemas.openxmlformats.org/officeDocument/2006/relationships/notesSlide" Target="../notesSlides/notesSlide59.xml"/><Relationship Id="rId6" Type="http://schemas.openxmlformats.org/officeDocument/2006/relationships/slideLayout" Target="../slideLayouts/slideLayout19.xml"/><Relationship Id="rId5" Type="http://schemas.openxmlformats.org/officeDocument/2006/relationships/hyperlink" Target="http://www.xjtlu.edu.cn/en/" TargetMode="External"/><Relationship Id="rId4" Type="http://schemas.openxmlformats.org/officeDocument/2006/relationships/image" Target="../media/image21.jpeg"/><Relationship Id="rId3" Type="http://schemas.openxmlformats.org/officeDocument/2006/relationships/image" Target="../media/image20.png"/><Relationship Id="rId2" Type="http://schemas.openxmlformats.org/officeDocument/2006/relationships/image" Target="../media/image3.emf"/><Relationship Id="rId1" Type="http://schemas.openxmlformats.org/officeDocument/2006/relationships/image" Target="../media/image19.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4600" y="1407584"/>
            <a:ext cx="7391400" cy="1753083"/>
          </a:xfrm>
        </p:spPr>
        <p:txBody>
          <a:bodyPr>
            <a:noAutofit/>
          </a:bodyPr>
          <a:lstStyle/>
          <a:p>
            <a:r>
              <a:rPr lang="en-US" altLang="zh-CN" sz="4400" dirty="0">
                <a:ea typeface="Franklin Gothic Book" charset="0"/>
                <a:cs typeface="Franklin Gothic Book" charset="0"/>
              </a:rPr>
              <a:t>Chatbots and Dialogue Systems</a:t>
            </a:r>
            <a:endParaRPr lang="en-US" sz="4050" b="1" spc="225" dirty="0">
              <a:latin typeface="+mn-lt"/>
              <a:cs typeface="Arial" panose="020B0604020202090204"/>
            </a:endParaRPr>
          </a:p>
        </p:txBody>
      </p:sp>
      <p:pic>
        <p:nvPicPr>
          <p:cNvPr id="8" name="Picture 7"/>
          <p:cNvPicPr>
            <a:picLocks noChangeAspect="1"/>
          </p:cNvPicPr>
          <p:nvPr/>
        </p:nvPicPr>
        <p:blipFill>
          <a:blip r:embed="rId1"/>
          <a:stretch>
            <a:fillRect/>
          </a:stretch>
        </p:blipFill>
        <p:spPr>
          <a:xfrm>
            <a:off x="5097145" y="4847812"/>
            <a:ext cx="2311400" cy="494417"/>
          </a:xfrm>
          <a:prstGeom prst="rect">
            <a:avLst/>
          </a:prstGeom>
        </p:spPr>
      </p:pic>
      <p:sp>
        <p:nvSpPr>
          <p:cNvPr id="9" name="Subtitle 2"/>
          <p:cNvSpPr txBox="1"/>
          <p:nvPr/>
        </p:nvSpPr>
        <p:spPr>
          <a:xfrm>
            <a:off x="3754583" y="3160668"/>
            <a:ext cx="4800600" cy="1081069"/>
          </a:xfrm>
          <a:prstGeom prst="rect">
            <a:avLst/>
          </a:prstGeom>
        </p:spPr>
        <p:txBody>
          <a:bodyPr vert="horz" lIns="68580" tIns="34291" rIns="68580" bIns="34291" rtlCol="0">
            <a:noAutofit/>
          </a:bodyPr>
          <a:lstStyle>
            <a:lvl1pPr marL="0" indent="0" algn="ctr" defTabSz="457200" rtl="0" eaLnBrk="1" latinLnBrk="0" hangingPunct="1">
              <a:spcBef>
                <a:spcPct val="20000"/>
              </a:spcBef>
              <a:buFont typeface="Arial" panose="020B0604020202090204"/>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panose="020B0604020202090204"/>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panose="020B0604020202090204"/>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panose="020B0604020202090204"/>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panose="020B0604020202090204"/>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panose="020B0604020202090204"/>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panose="020B0604020202090204"/>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panose="020B0604020202090204"/>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panose="020B0604020202090204"/>
              <a:buNone/>
              <a:defRPr sz="2000" kern="1200">
                <a:solidFill>
                  <a:schemeClr val="tx1">
                    <a:tint val="75000"/>
                  </a:schemeClr>
                </a:solidFill>
                <a:latin typeface="+mn-lt"/>
                <a:ea typeface="+mn-ea"/>
                <a:cs typeface="+mn-cs"/>
              </a:defRPr>
            </a:lvl9pPr>
          </a:lstStyle>
          <a:p>
            <a:r>
              <a:rPr lang="en-US" altLang="zh-CN" sz="1800" cap="all" dirty="0">
                <a:solidFill>
                  <a:srgbClr val="000044"/>
                </a:solidFill>
                <a:cs typeface="DIN-Regular"/>
              </a:rPr>
              <a:t>DTS305TC</a:t>
            </a:r>
            <a:endParaRPr lang="en-US" altLang="zh-CN" sz="1800" cap="all" dirty="0">
              <a:solidFill>
                <a:srgbClr val="000044"/>
              </a:solidFill>
              <a:cs typeface="DIN-Regular"/>
            </a:endParaRPr>
          </a:p>
          <a:p>
            <a:r>
              <a:rPr lang="en-US" altLang="zh-CN" sz="1800" cap="all" dirty="0" err="1">
                <a:solidFill>
                  <a:srgbClr val="000044"/>
                </a:solidFill>
                <a:cs typeface="DIN-Regular"/>
              </a:rPr>
              <a:t>Huakang</a:t>
            </a:r>
            <a:r>
              <a:rPr lang="zh-CN" altLang="en-US" sz="1800" cap="all" dirty="0">
                <a:solidFill>
                  <a:srgbClr val="000044"/>
                </a:solidFill>
                <a:cs typeface="DIN-Regular"/>
              </a:rPr>
              <a:t> </a:t>
            </a:r>
            <a:r>
              <a:rPr lang="en-US" altLang="zh-CN" sz="1800" cap="all" dirty="0">
                <a:solidFill>
                  <a:srgbClr val="000044"/>
                </a:solidFill>
                <a:cs typeface="DIN-Regular"/>
              </a:rPr>
              <a:t>Li</a:t>
            </a:r>
            <a:endParaRPr lang="en-US" altLang="zh-CN" sz="1800" cap="all" dirty="0">
              <a:solidFill>
                <a:srgbClr val="000044"/>
              </a:solidFill>
              <a:cs typeface="DIN-Regular"/>
            </a:endParaRPr>
          </a:p>
          <a:p>
            <a:r>
              <a:rPr lang="en-US" altLang="zh-CN" sz="1800" cap="all" dirty="0" err="1">
                <a:solidFill>
                  <a:srgbClr val="000044"/>
                </a:solidFill>
                <a:cs typeface="DIN-Regular"/>
              </a:rPr>
              <a:t>Huakang.li@xjtlu.edu.cn</a:t>
            </a:r>
            <a:endParaRPr lang="en-US" altLang="zh-CN" sz="1800" cap="all" dirty="0">
              <a:solidFill>
                <a:srgbClr val="000044"/>
              </a:solidFill>
              <a:cs typeface="DIN-Regular"/>
            </a:endParaRPr>
          </a:p>
          <a:p>
            <a:r>
              <a:rPr lang="en-US" altLang="zh-CN" sz="1800" cap="all" dirty="0">
                <a:solidFill>
                  <a:srgbClr val="000044"/>
                </a:solidFill>
                <a:cs typeface="DIN-Regular"/>
              </a:rPr>
              <a:t>School</a:t>
            </a:r>
            <a:r>
              <a:rPr lang="zh-CN" altLang="en-US" sz="1800" cap="all" dirty="0">
                <a:solidFill>
                  <a:srgbClr val="000044"/>
                </a:solidFill>
                <a:cs typeface="DIN-Regular"/>
              </a:rPr>
              <a:t> </a:t>
            </a:r>
            <a:r>
              <a:rPr lang="en-US" altLang="zh-CN" sz="1800" cap="all" dirty="0">
                <a:solidFill>
                  <a:srgbClr val="000044"/>
                </a:solidFill>
                <a:cs typeface="DIN-Regular"/>
              </a:rPr>
              <a:t>of</a:t>
            </a:r>
            <a:r>
              <a:rPr lang="zh-CN" altLang="en-US" sz="1800" cap="all" dirty="0">
                <a:solidFill>
                  <a:srgbClr val="000044"/>
                </a:solidFill>
                <a:cs typeface="DIN-Regular"/>
              </a:rPr>
              <a:t> </a:t>
            </a:r>
            <a:r>
              <a:rPr lang="en-US" altLang="zh-CN" sz="1800" cap="all" dirty="0">
                <a:solidFill>
                  <a:srgbClr val="000044"/>
                </a:solidFill>
                <a:cs typeface="DIN-Regular"/>
              </a:rPr>
              <a:t>AI</a:t>
            </a:r>
            <a:r>
              <a:rPr lang="zh-CN" altLang="en-US" sz="1800" cap="all" dirty="0">
                <a:solidFill>
                  <a:srgbClr val="000044"/>
                </a:solidFill>
                <a:cs typeface="DIN-Regular"/>
              </a:rPr>
              <a:t> </a:t>
            </a:r>
            <a:r>
              <a:rPr lang="en-US" altLang="zh-CN" sz="1800" cap="all" dirty="0">
                <a:solidFill>
                  <a:srgbClr val="000044"/>
                </a:solidFill>
                <a:cs typeface="DIN-Regular"/>
              </a:rPr>
              <a:t>and</a:t>
            </a:r>
            <a:r>
              <a:rPr lang="zh-CN" altLang="en-US" sz="1800" cap="all" dirty="0">
                <a:solidFill>
                  <a:srgbClr val="000044"/>
                </a:solidFill>
                <a:cs typeface="DIN-Regular"/>
              </a:rPr>
              <a:t> </a:t>
            </a:r>
            <a:r>
              <a:rPr lang="en-US" altLang="zh-CN" sz="1800" cap="all" dirty="0">
                <a:solidFill>
                  <a:srgbClr val="000044"/>
                </a:solidFill>
                <a:cs typeface="DIN-Regular"/>
              </a:rPr>
              <a:t>Advanced</a:t>
            </a:r>
            <a:r>
              <a:rPr lang="zh-CN" altLang="en-US" sz="1800" cap="all" dirty="0">
                <a:solidFill>
                  <a:srgbClr val="000044"/>
                </a:solidFill>
                <a:cs typeface="DIN-Regular"/>
              </a:rPr>
              <a:t> </a:t>
            </a:r>
            <a:r>
              <a:rPr lang="en-US" altLang="zh-CN" sz="1800" cap="all" dirty="0">
                <a:solidFill>
                  <a:srgbClr val="000044"/>
                </a:solidFill>
                <a:cs typeface="DIN-Regular"/>
              </a:rPr>
              <a:t>Computing</a:t>
            </a:r>
            <a:endParaRPr lang="en-US" sz="1800" cap="all" dirty="0">
              <a:solidFill>
                <a:srgbClr val="000044"/>
              </a:solidFill>
              <a:cs typeface="DIN-Regular"/>
            </a:endParaRPr>
          </a:p>
          <a:p>
            <a:endParaRPr lang="en-US" sz="1800" cap="all" dirty="0">
              <a:solidFill>
                <a:srgbClr val="000044"/>
              </a:solidFill>
              <a:cs typeface="DIN-Regular"/>
            </a:endParaRPr>
          </a:p>
        </p:txBody>
      </p:sp>
    </p:spTree>
  </p:cSld>
  <p:clrMapOvr>
    <a:masterClrMapping/>
  </p:clrMapOvr>
  <mc:AlternateContent xmlns:mc="http://schemas.openxmlformats.org/markup-compatibility/2006">
    <mc:Choice xmlns:p14="http://schemas.microsoft.com/office/powerpoint/2010/main" Requires="p14">
      <p:transition spd="slow" p14:dur="2000" advTm="20103"/>
    </mc:Choice>
    <mc:Fallback>
      <p:transition spd="slow" advTm="2010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2482" y="335280"/>
            <a:ext cx="10256518" cy="635000"/>
          </a:xfrm>
        </p:spPr>
        <p:txBody>
          <a:bodyPr>
            <a:noAutofit/>
          </a:bodyPr>
          <a:lstStyle/>
          <a:p>
            <a:br>
              <a:rPr lang="en-US" sz="2700" dirty="0"/>
            </a:br>
            <a:r>
              <a:rPr lang="en-US" sz="2700" dirty="0">
                <a:latin typeface="NimbusRomNo9L"/>
              </a:rPr>
              <a:t>C</a:t>
            </a:r>
            <a:r>
              <a:rPr lang="en-US" sz="2700" dirty="0">
                <a:effectLst/>
                <a:latin typeface="NimbusRomNo9L"/>
              </a:rPr>
              <a:t>hatbots can have significant influences on people’s cognitive and emotional state.</a:t>
            </a:r>
            <a:endParaRPr lang="en-US" sz="2700" dirty="0"/>
          </a:p>
        </p:txBody>
      </p:sp>
      <p:sp>
        <p:nvSpPr>
          <p:cNvPr id="3" name="Content Placeholder 2"/>
          <p:cNvSpPr>
            <a:spLocks noGrp="1"/>
          </p:cNvSpPr>
          <p:nvPr>
            <p:ph idx="1"/>
          </p:nvPr>
        </p:nvSpPr>
        <p:spPr>
          <a:xfrm>
            <a:off x="1097282" y="1447800"/>
            <a:ext cx="9646917" cy="4800600"/>
          </a:xfrm>
        </p:spPr>
        <p:txBody>
          <a:bodyPr/>
          <a:lstStyle/>
          <a:p>
            <a:pPr marL="457200" indent="-457200">
              <a:buFont typeface="Arial" panose="020B0604020202090204" pitchFamily="34" charset="0"/>
              <a:buChar char="•"/>
            </a:pPr>
            <a:r>
              <a:rPr lang="en-US" sz="3600" dirty="0"/>
              <a:t>In </a:t>
            </a:r>
            <a:r>
              <a:rPr lang="en-US" sz="3600" dirty="0" err="1"/>
              <a:t>Weizenbaum's</a:t>
            </a:r>
            <a:r>
              <a:rPr lang="en-US" sz="3600" dirty="0"/>
              <a:t> study, people became emotionally involved with the program, asking him to leave the room when they were typing.</a:t>
            </a:r>
            <a:endParaRPr lang="en-US" sz="3600" dirty="0"/>
          </a:p>
          <a:p>
            <a:pPr marL="457200" indent="-457200">
              <a:buFont typeface="Arial" panose="020B0604020202090204" pitchFamily="34" charset="0"/>
              <a:buChar char="•"/>
            </a:pPr>
            <a:r>
              <a:rPr lang="en-US" sz="3600" dirty="0"/>
              <a:t>Reeves and Nass (1996) </a:t>
            </a:r>
            <a:r>
              <a:rPr lang="en-US" sz="3600" i="1" dirty="0"/>
              <a:t>The Media Equation</a:t>
            </a:r>
            <a:endParaRPr lang="en-US" sz="3600" i="1" dirty="0"/>
          </a:p>
          <a:p>
            <a:pPr marL="854075" lvl="1" indent="-457200">
              <a:buFont typeface="Arial" panose="020B0604020202090204" pitchFamily="34" charset="0"/>
              <a:buChar char="•"/>
            </a:pPr>
            <a:r>
              <a:rPr lang="en-US" sz="3200" dirty="0"/>
              <a:t>P</a:t>
            </a:r>
            <a:r>
              <a:rPr lang="en-US" sz="3200" dirty="0">
                <a:effectLst/>
              </a:rPr>
              <a:t>eople tend to assign human characteristics to computers </a:t>
            </a:r>
            <a:endParaRPr lang="en-US" sz="3200" dirty="0">
              <a:effectLst/>
            </a:endParaRPr>
          </a:p>
          <a:p>
            <a:pPr marL="854075" lvl="1" indent="-457200">
              <a:buFont typeface="Arial" panose="020B0604020202090204" pitchFamily="34" charset="0"/>
              <a:buChar char="•"/>
            </a:pPr>
            <a:r>
              <a:rPr lang="en-US" sz="3200" dirty="0">
                <a:effectLst/>
              </a:rPr>
              <a:t>People interpret an utterance in the way they would if it had spoken by a human</a:t>
            </a:r>
            <a:endParaRPr lang="en-US" sz="2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533400"/>
            <a:ext cx="10789919" cy="635000"/>
          </a:xfrm>
        </p:spPr>
        <p:txBody>
          <a:bodyPr>
            <a:normAutofit fontScale="90000"/>
          </a:bodyPr>
          <a:lstStyle/>
          <a:p>
            <a:r>
              <a:rPr lang="en-US" sz="4400" dirty="0">
                <a:latin typeface="NimbusRomNo9L"/>
              </a:rPr>
              <a:t>C</a:t>
            </a:r>
            <a:r>
              <a:rPr lang="en-US" sz="4400" dirty="0">
                <a:effectLst/>
                <a:latin typeface="NimbusRomNo9L"/>
              </a:rPr>
              <a:t>hatbots have privacy implications </a:t>
            </a:r>
            <a:endParaRPr lang="en-US" dirty="0"/>
          </a:p>
        </p:txBody>
      </p:sp>
      <p:sp>
        <p:nvSpPr>
          <p:cNvPr id="3" name="Content Placeholder 2"/>
          <p:cNvSpPr>
            <a:spLocks noGrp="1"/>
          </p:cNvSpPr>
          <p:nvPr>
            <p:ph idx="1"/>
          </p:nvPr>
        </p:nvSpPr>
        <p:spPr>
          <a:xfrm>
            <a:off x="1066800" y="1447800"/>
            <a:ext cx="10789919" cy="4953000"/>
          </a:xfrm>
        </p:spPr>
        <p:txBody>
          <a:bodyPr/>
          <a:lstStyle/>
          <a:p>
            <a:pPr marL="457200" indent="-457200">
              <a:buFont typeface="Arial" panose="020B0604020202090204" pitchFamily="34" charset="0"/>
              <a:buChar char="•"/>
            </a:pPr>
            <a:r>
              <a:rPr lang="en-US" sz="3200" dirty="0" err="1"/>
              <a:t>Weizenbaum</a:t>
            </a:r>
            <a:r>
              <a:rPr lang="en-US" sz="3200" dirty="0"/>
              <a:t> suggested storing the ELIZA conversations for later analysis</a:t>
            </a:r>
            <a:endParaRPr lang="en-US" sz="3200" dirty="0"/>
          </a:p>
          <a:p>
            <a:pPr marL="854075" lvl="1" indent="-457200">
              <a:buFont typeface="Arial" panose="020B0604020202090204" pitchFamily="34" charset="0"/>
              <a:buChar char="•"/>
            </a:pPr>
            <a:r>
              <a:rPr lang="en-US" sz="2800" dirty="0"/>
              <a:t>People immediately pointed out the privacy implications</a:t>
            </a:r>
            <a:endParaRPr lang="en-US" sz="2800" dirty="0"/>
          </a:p>
          <a:p>
            <a:pPr marL="457200" indent="-457200">
              <a:buFont typeface="Arial" panose="020B0604020202090204" pitchFamily="34" charset="0"/>
              <a:buChar char="•"/>
            </a:pPr>
            <a:r>
              <a:rPr lang="en-US" sz="3200" dirty="0">
                <a:effectLst/>
              </a:rPr>
              <a:t>Modern chatbots in the home are likely to overhear private information</a:t>
            </a:r>
            <a:endParaRPr lang="en-US" sz="3200" dirty="0">
              <a:effectLst/>
            </a:endParaRPr>
          </a:p>
          <a:p>
            <a:pPr marL="457200" indent="-457200">
              <a:buFont typeface="Arial" panose="020B0604020202090204" pitchFamily="34" charset="0"/>
              <a:buChar char="•"/>
            </a:pPr>
            <a:r>
              <a:rPr lang="en-US" sz="3200" dirty="0"/>
              <a:t>I</a:t>
            </a:r>
            <a:r>
              <a:rPr lang="en-US" sz="3200" dirty="0">
                <a:effectLst/>
              </a:rPr>
              <a:t>f a chatbot is human-like, users are more likely to disclose private information, and yet less likely to worry about the harm of this disclosure.</a:t>
            </a:r>
            <a:endParaRPr lang="en-US" sz="2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2" y="762000"/>
            <a:ext cx="10789919" cy="635000"/>
          </a:xfrm>
        </p:spPr>
        <p:txBody>
          <a:bodyPr>
            <a:normAutofit fontScale="90000"/>
          </a:bodyPr>
          <a:lstStyle/>
          <a:p>
            <a:r>
              <a:rPr lang="en-US" dirty="0"/>
              <a:t>We'll see more on all these topics</a:t>
            </a:r>
            <a:endParaRPr lang="en-US" dirty="0"/>
          </a:p>
        </p:txBody>
      </p:sp>
      <p:sp>
        <p:nvSpPr>
          <p:cNvPr id="3" name="Content Placeholder 2"/>
          <p:cNvSpPr>
            <a:spLocks noGrp="1"/>
          </p:cNvSpPr>
          <p:nvPr>
            <p:ph idx="1"/>
          </p:nvPr>
        </p:nvSpPr>
        <p:spPr>
          <a:xfrm>
            <a:off x="1097283" y="1600200"/>
            <a:ext cx="10789919" cy="4953000"/>
          </a:xfrm>
        </p:spPr>
        <p:txBody>
          <a:bodyPr/>
          <a:lstStyle/>
          <a:p>
            <a:pPr marL="457200" indent="-457200">
              <a:buFont typeface="Arial" panose="020B0604020202090204" pitchFamily="34" charset="0"/>
              <a:buChar char="•"/>
            </a:pPr>
            <a:r>
              <a:rPr lang="en-US" sz="3200" dirty="0">
                <a:latin typeface="Calibri" panose="020F0502020204030204" pitchFamily="34" charset="0"/>
                <a:cs typeface="Calibri" panose="020F0502020204030204" pitchFamily="34" charset="0"/>
              </a:rPr>
              <a:t>Some properties of human conversation</a:t>
            </a:r>
            <a:endParaRPr lang="en-US" sz="3200" dirty="0">
              <a:latin typeface="Calibri" panose="020F0502020204030204" pitchFamily="34" charset="0"/>
              <a:cs typeface="Calibri" panose="020F0502020204030204" pitchFamily="34" charset="0"/>
            </a:endParaRPr>
          </a:p>
          <a:p>
            <a:pPr marL="457200" indent="-457200">
              <a:buFont typeface="Arial" panose="020B0604020202090204" pitchFamily="34" charset="0"/>
              <a:buChar char="•"/>
            </a:pPr>
            <a:r>
              <a:rPr lang="en-US" sz="3200" dirty="0">
                <a:latin typeface="Calibri" panose="020F0502020204030204" pitchFamily="34" charset="0"/>
                <a:cs typeface="Calibri" panose="020F0502020204030204" pitchFamily="34" charset="0"/>
              </a:rPr>
              <a:t>The frame-based architecture for dialogue systems</a:t>
            </a:r>
            <a:endParaRPr lang="en-US" sz="3200" dirty="0">
              <a:latin typeface="Calibri" panose="020F0502020204030204" pitchFamily="34" charset="0"/>
              <a:cs typeface="Calibri" panose="020F0502020204030204" pitchFamily="34" charset="0"/>
            </a:endParaRPr>
          </a:p>
          <a:p>
            <a:pPr marL="457200" indent="-457200">
              <a:buFont typeface="Arial" panose="020B0604020202090204" pitchFamily="34" charset="0"/>
              <a:buChar char="•"/>
            </a:pPr>
            <a:r>
              <a:rPr lang="en-US" sz="3200" dirty="0">
                <a:latin typeface="Calibri" panose="020F0502020204030204" pitchFamily="34" charset="0"/>
                <a:cs typeface="Calibri" panose="020F0502020204030204" pitchFamily="34" charset="0"/>
              </a:rPr>
              <a:t>LLM-based chatbots</a:t>
            </a:r>
            <a:endParaRPr lang="en-US" sz="3200" dirty="0">
              <a:latin typeface="Calibri" panose="020F0502020204030204" pitchFamily="34" charset="0"/>
              <a:cs typeface="Calibri" panose="020F0502020204030204" pitchFamily="34" charset="0"/>
            </a:endParaRPr>
          </a:p>
          <a:p>
            <a:pPr marL="457200" indent="-457200">
              <a:buFont typeface="Arial" panose="020B0604020202090204" pitchFamily="34" charset="0"/>
              <a:buChar char="•"/>
            </a:pPr>
            <a:r>
              <a:rPr lang="en-US" sz="3200">
                <a:latin typeface="Calibri" panose="020F0502020204030204" pitchFamily="34" charset="0"/>
                <a:cs typeface="Calibri" panose="020F0502020204030204" pitchFamily="34" charset="0"/>
              </a:rPr>
              <a:t>Evaluation</a:t>
            </a:r>
            <a:endParaRPr lang="en-US" sz="3200" dirty="0">
              <a:latin typeface="Calibri" panose="020F0502020204030204" pitchFamily="34" charset="0"/>
              <a:cs typeface="Calibri" panose="020F0502020204030204" pitchFamily="34" charset="0"/>
            </a:endParaRPr>
          </a:p>
          <a:p>
            <a:pPr marL="457200" indent="-457200">
              <a:buFont typeface="Arial" panose="020B0604020202090204" pitchFamily="34" charset="0"/>
              <a:buChar char="•"/>
            </a:pPr>
            <a:r>
              <a:rPr lang="en-US" sz="3200" dirty="0">
                <a:latin typeface="Calibri" panose="020F0502020204030204" pitchFamily="34" charset="0"/>
                <a:cs typeface="Calibri" panose="020F0502020204030204" pitchFamily="34" charset="0"/>
              </a:rPr>
              <a:t>Ethical and design issues</a:t>
            </a:r>
            <a:endParaRPr lang="en-US" sz="3200" dirty="0">
              <a:latin typeface="Calibri" panose="020F0502020204030204" pitchFamily="34" charset="0"/>
              <a:cs typeface="Calibri" panose="020F0502020204030204" pitchFamily="34" charset="0"/>
            </a:endParaRPr>
          </a:p>
          <a:p>
            <a:endParaRPr lang="en-US" sz="3200" dirty="0"/>
          </a:p>
          <a:p>
            <a:endParaRPr lang="en-US" sz="3200" dirty="0"/>
          </a:p>
          <a:p>
            <a:pPr lvl="1"/>
            <a:endParaRPr lang="en-US"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ctrTitle"/>
          </p:nvPr>
        </p:nvSpPr>
        <p:spPr>
          <a:xfrm>
            <a:off x="1905000" y="2128765"/>
            <a:ext cx="8610600" cy="1753083"/>
          </a:xfrm>
        </p:spPr>
        <p:txBody>
          <a:bodyPr>
            <a:noAutofit/>
          </a:bodyPr>
          <a:lstStyle/>
          <a:p>
            <a:r>
              <a:rPr lang="en-US" altLang="zh-CN" sz="4800" dirty="0">
                <a:solidFill>
                  <a:schemeClr val="tx2"/>
                </a:solidFill>
              </a:rPr>
              <a:t>Properties of Human Conversation</a:t>
            </a:r>
            <a:endParaRPr lang="en-US" altLang="zh-CN" sz="4800" dirty="0">
              <a:solidFill>
                <a:schemeClr val="tx2"/>
              </a:solidFill>
            </a:endParaRPr>
          </a:p>
        </p:txBody>
      </p:sp>
      <p:pic>
        <p:nvPicPr>
          <p:cNvPr id="7" name="Picture 6"/>
          <p:cNvPicPr>
            <a:picLocks noChangeAspect="1"/>
          </p:cNvPicPr>
          <p:nvPr/>
        </p:nvPicPr>
        <p:blipFill>
          <a:blip r:embed="rId1"/>
          <a:stretch>
            <a:fillRect/>
          </a:stretch>
        </p:blipFill>
        <p:spPr>
          <a:xfrm>
            <a:off x="4838595" y="4817142"/>
            <a:ext cx="2517131" cy="53842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662"/>
    </mc:Choice>
    <mc:Fallback>
      <p:transition spd="slow" advTm="10662"/>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828800"/>
            <a:ext cx="3200400" cy="2438400"/>
          </a:xfrm>
        </p:spPr>
        <p:txBody>
          <a:bodyPr>
            <a:noAutofit/>
          </a:bodyPr>
          <a:lstStyle/>
          <a:p>
            <a:r>
              <a:rPr lang="en-US" dirty="0"/>
              <a:t>A telephone conversation between a human travel agent (A) and a human client (C)</a:t>
            </a:r>
            <a:endParaRPr lang="en-US" dirty="0"/>
          </a:p>
        </p:txBody>
      </p:sp>
      <p:pic>
        <p:nvPicPr>
          <p:cNvPr id="5" name="Content Placeholder 4"/>
          <p:cNvPicPr>
            <a:picLocks noGrp="1" noChangeAspect="1"/>
          </p:cNvPicPr>
          <p:nvPr>
            <p:ph idx="1"/>
          </p:nvPr>
        </p:nvPicPr>
        <p:blipFill>
          <a:blip r:embed="rId1"/>
          <a:stretch>
            <a:fillRect/>
          </a:stretch>
        </p:blipFill>
        <p:spPr>
          <a:xfrm>
            <a:off x="3657600" y="152400"/>
            <a:ext cx="7571473" cy="6317163"/>
          </a:xfr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345" y="304800"/>
            <a:ext cx="11080750" cy="990600"/>
          </a:xfrm>
        </p:spPr>
        <p:txBody>
          <a:bodyPr>
            <a:normAutofit/>
          </a:bodyPr>
          <a:lstStyle/>
          <a:p>
            <a:r>
              <a:rPr lang="en-US" sz="4400" dirty="0"/>
              <a:t>Properties of Human Conversation</a:t>
            </a:r>
            <a:endParaRPr lang="en-US" sz="4400" dirty="0"/>
          </a:p>
        </p:txBody>
      </p:sp>
      <p:sp>
        <p:nvSpPr>
          <p:cNvPr id="3" name="Content Placeholder 2"/>
          <p:cNvSpPr>
            <a:spLocks noGrp="1"/>
          </p:cNvSpPr>
          <p:nvPr>
            <p:ph idx="1"/>
          </p:nvPr>
        </p:nvSpPr>
        <p:spPr>
          <a:xfrm>
            <a:off x="1097285" y="1600200"/>
            <a:ext cx="10058401" cy="5130800"/>
          </a:xfrm>
        </p:spPr>
        <p:txBody>
          <a:bodyPr>
            <a:normAutofit/>
          </a:bodyPr>
          <a:lstStyle/>
          <a:p>
            <a:r>
              <a:rPr lang="en-US" sz="3600" b="1" dirty="0">
                <a:latin typeface="Times New Roman Bold" panose="02020503050405090304" charset="0"/>
                <a:cs typeface="Times New Roman Bold" panose="02020503050405090304" charset="0"/>
              </a:rPr>
              <a:t>Turns</a:t>
            </a:r>
            <a:endParaRPr lang="en-US" sz="3600" b="1" dirty="0">
              <a:latin typeface="Times New Roman Bold" panose="02020503050405090304" charset="0"/>
              <a:cs typeface="Times New Roman Bold" panose="02020503050405090304" charset="0"/>
            </a:endParaRPr>
          </a:p>
          <a:p>
            <a:pPr lvl="1">
              <a:buFont typeface="Arial" panose="020B0604020202090204" pitchFamily="34" charset="0"/>
              <a:buChar char="•"/>
            </a:pPr>
            <a:r>
              <a:rPr lang="en-US" sz="3200" b="1" dirty="0">
                <a:latin typeface="Times New Roman Bold" panose="02020503050405090304" charset="0"/>
                <a:cs typeface="Times New Roman Bold" panose="02020503050405090304" charset="0"/>
              </a:rPr>
              <a:t>We call each contribution a "turn"</a:t>
            </a:r>
            <a:endParaRPr lang="en-US" sz="3200" b="1" dirty="0">
              <a:latin typeface="Times New Roman Bold" panose="02020503050405090304" charset="0"/>
              <a:cs typeface="Times New Roman Bold" panose="02020503050405090304" charset="0"/>
            </a:endParaRPr>
          </a:p>
          <a:p>
            <a:pPr lvl="1">
              <a:buFont typeface="Arial" panose="020B0604020202090204" pitchFamily="34" charset="0"/>
              <a:buChar char="•"/>
            </a:pPr>
            <a:r>
              <a:rPr lang="en-US" sz="3200" b="1" dirty="0">
                <a:latin typeface="Times New Roman Bold" panose="02020503050405090304" charset="0"/>
                <a:cs typeface="Times New Roman Bold" panose="02020503050405090304" charset="0"/>
              </a:rPr>
              <a:t>As if conversation was the kind of game where everyone takes turns.</a:t>
            </a:r>
            <a:endParaRPr lang="en-US" sz="3200" b="1" dirty="0">
              <a:latin typeface="Times New Roman Bold" panose="02020503050405090304" charset="0"/>
              <a:cs typeface="Times New Roman Bold" panose="02020503050405090304" charset="0"/>
            </a:endParaRPr>
          </a:p>
        </p:txBody>
      </p:sp>
      <p:sp>
        <p:nvSpPr>
          <p:cNvPr id="4" name="Slide Number Placeholder 3"/>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fld>
            <a:endParaRPr lang="en-US">
              <a:solidFill>
                <a:prstClr val="black"/>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ChangeArrowheads="1"/>
          </p:cNvSpPr>
          <p:nvPr/>
        </p:nvSpPr>
        <p:spPr bwMode="auto">
          <a:xfrm>
            <a:off x="5681664" y="763798"/>
            <a:ext cx="184731" cy="276999"/>
          </a:xfrm>
          <a:prstGeom prst="rect">
            <a:avLst/>
          </a:prstGeom>
          <a:noFill/>
          <a:ln>
            <a:noFill/>
          </a:ln>
        </p:spPr>
        <p:txBody>
          <a:bodyPr wrap="none">
            <a:spAutoFit/>
          </a:bodyPr>
          <a:lstStyle/>
          <a:p>
            <a:endParaRPr lang="en-US" sz="1200"/>
          </a:p>
        </p:txBody>
      </p:sp>
      <p:pic>
        <p:nvPicPr>
          <p:cNvPr id="51204" name="Picture 5"/>
          <p:cNvPicPr>
            <a:picLocks noChangeAspect="1"/>
          </p:cNvPicPr>
          <p:nvPr/>
        </p:nvPicPr>
        <p:blipFill>
          <a:blip r:embed="rId1"/>
          <a:srcRect/>
          <a:stretch>
            <a:fillRect/>
          </a:stretch>
        </p:blipFill>
        <p:spPr bwMode="auto">
          <a:xfrm>
            <a:off x="2362201" y="152400"/>
            <a:ext cx="7467597" cy="6230496"/>
          </a:xfrm>
          <a:prstGeom prst="rect">
            <a:avLst/>
          </a:prstGeom>
          <a:noFill/>
          <a:ln>
            <a:noFill/>
          </a:ln>
        </p:spPr>
      </p:pic>
      <p:sp>
        <p:nvSpPr>
          <p:cNvPr id="2" name="Rectangle 1"/>
          <p:cNvSpPr/>
          <p:nvPr/>
        </p:nvSpPr>
        <p:spPr bwMode="auto">
          <a:xfrm>
            <a:off x="2971798" y="4656347"/>
            <a:ext cx="914400" cy="304800"/>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lstStyle/>
          <a:p>
            <a:endParaRPr lang="en-US" sz="2400" dirty="0">
              <a:latin typeface="Lucida Sans" pitchFamily="-65" charset="0"/>
            </a:endParaRPr>
          </a:p>
        </p:txBody>
      </p:sp>
      <p:sp>
        <p:nvSpPr>
          <p:cNvPr id="7" name="Rectangle 6"/>
          <p:cNvSpPr/>
          <p:nvPr/>
        </p:nvSpPr>
        <p:spPr bwMode="auto">
          <a:xfrm>
            <a:off x="2939142" y="2548147"/>
            <a:ext cx="6890654" cy="896112"/>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lstStyle/>
          <a:p>
            <a:endParaRPr lang="en-US" sz="2400" dirty="0">
              <a:latin typeface="Lucida Sans" pitchFamily="-65"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normAutofit fontScale="90000"/>
          </a:bodyPr>
          <a:lstStyle/>
          <a:p>
            <a:r>
              <a:rPr lang="en-US" sz="4400" dirty="0">
                <a:solidFill>
                  <a:schemeClr val="tx1"/>
                </a:solidFill>
              </a:rPr>
              <a:t>Grounding</a:t>
            </a:r>
            <a:endParaRPr lang="en-US" sz="4400" b="1" dirty="0">
              <a:solidFill>
                <a:schemeClr val="tx1"/>
              </a:solidFill>
            </a:endParaRPr>
          </a:p>
        </p:txBody>
      </p:sp>
      <p:sp>
        <p:nvSpPr>
          <p:cNvPr id="1221635" name="Rectangle 3"/>
          <p:cNvSpPr>
            <a:spLocks noGrp="1" noChangeArrowheads="1"/>
          </p:cNvSpPr>
          <p:nvPr>
            <p:ph idx="1"/>
          </p:nvPr>
        </p:nvSpPr>
        <p:spPr>
          <a:xfrm>
            <a:off x="1295400" y="1447800"/>
            <a:ext cx="10210800" cy="4572000"/>
          </a:xfrm>
        </p:spPr>
        <p:txBody>
          <a:bodyPr>
            <a:noAutofit/>
          </a:bodyPr>
          <a:lstStyle/>
          <a:p>
            <a:pPr marL="457200" indent="-457200">
              <a:buFont typeface="Arial" panose="020B0604020202090204" pitchFamily="34" charset="0"/>
              <a:buChar char="•"/>
            </a:pPr>
            <a:r>
              <a:rPr lang="en-US" sz="3200" dirty="0">
                <a:solidFill>
                  <a:schemeClr val="tx1"/>
                </a:solidFill>
                <a:latin typeface="Calibri" panose="020F0502020204030204" pitchFamily="34" charset="0"/>
                <a:cs typeface="Calibri" panose="020F0502020204030204" pitchFamily="34" charset="0"/>
              </a:rPr>
              <a:t>Participants in conversation or any joint activity need to establish </a:t>
            </a:r>
            <a:r>
              <a:rPr lang="en-US" sz="3200" b="1" dirty="0">
                <a:solidFill>
                  <a:schemeClr val="tx1"/>
                </a:solidFill>
                <a:latin typeface="Calibri" panose="020F0502020204030204" pitchFamily="34" charset="0"/>
                <a:cs typeface="Calibri" panose="020F0502020204030204" pitchFamily="34" charset="0"/>
              </a:rPr>
              <a:t>common ground.</a:t>
            </a:r>
            <a:endParaRPr lang="en-US" sz="3200" b="1" dirty="0">
              <a:solidFill>
                <a:schemeClr val="tx1"/>
              </a:solidFill>
              <a:latin typeface="Calibri" panose="020F0502020204030204" pitchFamily="34" charset="0"/>
              <a:cs typeface="Calibri" panose="020F0502020204030204" pitchFamily="34" charset="0"/>
            </a:endParaRPr>
          </a:p>
          <a:p>
            <a:pPr marL="457200" indent="-457200">
              <a:buFont typeface="Arial" panose="020B0604020202090204" pitchFamily="34" charset="0"/>
              <a:buChar char="•"/>
            </a:pPr>
            <a:r>
              <a:rPr lang="en-US" sz="3200" b="1" dirty="0">
                <a:solidFill>
                  <a:srgbClr val="0070C0"/>
                </a:solidFill>
              </a:rPr>
              <a:t>Principle of closure</a:t>
            </a:r>
            <a:r>
              <a:rPr lang="en-US" sz="3200" dirty="0">
                <a:solidFill>
                  <a:srgbClr val="0070C0"/>
                </a:solidFill>
              </a:rPr>
              <a:t>.  Agents performing an action require evidence, sufficient for current purposes, that they have succeeded in performing it  </a:t>
            </a:r>
            <a:r>
              <a:rPr lang="en-US" dirty="0">
                <a:solidFill>
                  <a:srgbClr val="0070C0"/>
                </a:solidFill>
              </a:rPr>
              <a:t>(</a:t>
            </a:r>
            <a:r>
              <a:rPr lang="en-US" dirty="0"/>
              <a:t>Clark 1996, after Norman 1988)</a:t>
            </a:r>
            <a:endParaRPr lang="en-US" b="1" dirty="0">
              <a:solidFill>
                <a:schemeClr val="tx1"/>
              </a:solidFill>
              <a:latin typeface="Calibri" panose="020F0502020204030204" pitchFamily="34" charset="0"/>
              <a:cs typeface="Calibri" panose="020F0502020204030204" pitchFamily="34" charset="0"/>
            </a:endParaRPr>
          </a:p>
          <a:p>
            <a:pPr marL="457200" indent="-457200">
              <a:buFont typeface="Arial" panose="020B0604020202090204" pitchFamily="34" charset="0"/>
              <a:buChar char="•"/>
            </a:pPr>
            <a:r>
              <a:rPr lang="en-US" sz="3200" dirty="0">
                <a:solidFill>
                  <a:schemeClr val="tx1"/>
                </a:solidFill>
                <a:latin typeface="Calibri" panose="020F0502020204030204" pitchFamily="34" charset="0"/>
                <a:ea typeface="MS PGothic" charset="-128"/>
                <a:cs typeface="Calibri" panose="020F0502020204030204" pitchFamily="34" charset="0"/>
              </a:rPr>
              <a:t>Speech is an action too!  So speakers need to </a:t>
            </a:r>
            <a:r>
              <a:rPr lang="en-US" sz="3200" b="1" dirty="0">
                <a:solidFill>
                  <a:schemeClr val="tx1"/>
                </a:solidFill>
                <a:latin typeface="Calibri" panose="020F0502020204030204" pitchFamily="34" charset="0"/>
                <a:ea typeface="MS PGothic" charset="-128"/>
                <a:cs typeface="Calibri" panose="020F0502020204030204" pitchFamily="34" charset="0"/>
              </a:rPr>
              <a:t>ground</a:t>
            </a:r>
            <a:r>
              <a:rPr lang="en-US" sz="3200" dirty="0">
                <a:solidFill>
                  <a:schemeClr val="tx1"/>
                </a:solidFill>
                <a:latin typeface="Calibri" panose="020F0502020204030204" pitchFamily="34" charset="0"/>
                <a:ea typeface="MS PGothic" charset="-128"/>
                <a:cs typeface="Calibri" panose="020F0502020204030204" pitchFamily="34" charset="0"/>
              </a:rPr>
              <a:t> each other’s utterances. </a:t>
            </a:r>
            <a:endParaRPr lang="en-US" sz="3200" dirty="0">
              <a:solidFill>
                <a:schemeClr val="tx1"/>
              </a:solidFill>
              <a:latin typeface="Calibri" panose="020F0502020204030204" pitchFamily="34" charset="0"/>
              <a:ea typeface="MS PGothic" charset="-128"/>
              <a:cs typeface="Calibri" panose="020F0502020204030204" pitchFamily="34" charset="0"/>
            </a:endParaRPr>
          </a:p>
          <a:p>
            <a:pPr marL="854075" lvl="1" indent="-457200">
              <a:buFont typeface="Arial" panose="020B0604020202090204" pitchFamily="34" charset="0"/>
              <a:buChar char="•"/>
            </a:pPr>
            <a:r>
              <a:rPr lang="en-US" sz="2800" b="1" dirty="0">
                <a:solidFill>
                  <a:schemeClr val="tx1"/>
                </a:solidFill>
                <a:latin typeface="Calibri" panose="020F0502020204030204" pitchFamily="34" charset="0"/>
                <a:ea typeface="MS PGothic" charset="-128"/>
                <a:cs typeface="Calibri" panose="020F0502020204030204" pitchFamily="34" charset="0"/>
              </a:rPr>
              <a:t>Grounding</a:t>
            </a:r>
            <a:r>
              <a:rPr lang="en-US" sz="2800" dirty="0">
                <a:solidFill>
                  <a:schemeClr val="tx1"/>
                </a:solidFill>
                <a:latin typeface="Calibri" panose="020F0502020204030204" pitchFamily="34" charset="0"/>
                <a:ea typeface="MS PGothic" charset="-128"/>
                <a:cs typeface="Calibri" panose="020F0502020204030204" pitchFamily="34" charset="0"/>
              </a:rPr>
              <a:t>: acknowledging that the hearer has understood</a:t>
            </a:r>
            <a:endParaRPr lang="en-US" sz="2800" dirty="0">
              <a:solidFill>
                <a:schemeClr val="tx1"/>
              </a:solidFill>
              <a:latin typeface="Calibri" panose="020F0502020204030204" pitchFamily="34" charset="0"/>
              <a:ea typeface="MS PGothic" charset="-128"/>
              <a:cs typeface="Calibri" panose="020F0502020204030204" pitchFamily="34" charset="0"/>
            </a:endParaRPr>
          </a:p>
          <a:p>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 y="508000"/>
            <a:ext cx="11591925" cy="482600"/>
          </a:xfrm>
        </p:spPr>
        <p:txBody>
          <a:bodyPr>
            <a:normAutofit fontScale="90000"/>
          </a:bodyPr>
          <a:lstStyle/>
          <a:p>
            <a:r>
              <a:rPr lang="en-US" sz="4400" dirty="0"/>
              <a:t>Grounding: Establishing Common Ground</a:t>
            </a:r>
            <a:endParaRPr lang="en-US" sz="4400" dirty="0"/>
          </a:p>
        </p:txBody>
      </p:sp>
      <p:sp>
        <p:nvSpPr>
          <p:cNvPr id="3" name="Content Placeholder 2"/>
          <p:cNvSpPr>
            <a:spLocks noGrp="1"/>
          </p:cNvSpPr>
          <p:nvPr>
            <p:ph idx="1"/>
          </p:nvPr>
        </p:nvSpPr>
        <p:spPr>
          <a:xfrm>
            <a:off x="1828800" y="1371600"/>
            <a:ext cx="8534400" cy="5181600"/>
          </a:xfrm>
        </p:spPr>
        <p:txBody>
          <a:bodyPr>
            <a:normAutofit/>
          </a:bodyPr>
          <a:lstStyle/>
          <a:p>
            <a:pPr marL="0" indent="0"/>
            <a:r>
              <a:rPr lang="en-US" sz="3000" dirty="0"/>
              <a:t>A: And you said returning on May 15th?</a:t>
            </a:r>
            <a:br>
              <a:rPr lang="en-US" sz="3000" dirty="0"/>
            </a:br>
            <a:r>
              <a:rPr lang="en-US" sz="3000" dirty="0"/>
              <a:t>C: Uh, yeah, at the end of the day.</a:t>
            </a:r>
            <a:br>
              <a:rPr lang="en-US" sz="3000" dirty="0"/>
            </a:br>
            <a:r>
              <a:rPr lang="en-US" sz="3000" dirty="0"/>
              <a:t>A: </a:t>
            </a:r>
            <a:r>
              <a:rPr lang="en-US" sz="3000" b="1" dirty="0">
                <a:solidFill>
                  <a:srgbClr val="0070C0"/>
                </a:solidFill>
              </a:rPr>
              <a:t>OK</a:t>
            </a:r>
            <a:endParaRPr lang="en-US" sz="3000" b="1" dirty="0">
              <a:solidFill>
                <a:srgbClr val="0070C0"/>
              </a:solidFill>
            </a:endParaRPr>
          </a:p>
          <a:p>
            <a:pPr marL="0" indent="0"/>
            <a:endParaRPr lang="en-US" sz="3000" b="1" dirty="0"/>
          </a:p>
          <a:p>
            <a:pPr marL="0" indent="0"/>
            <a:r>
              <a:rPr lang="en-US" sz="3000" dirty="0"/>
              <a:t>C: OK I’ll take the 5ish flight on the night before on the 11th.</a:t>
            </a:r>
            <a:br>
              <a:rPr lang="en-US" sz="3000" dirty="0"/>
            </a:br>
            <a:r>
              <a:rPr lang="en-US" sz="3000" dirty="0"/>
              <a:t>A: </a:t>
            </a:r>
            <a:r>
              <a:rPr lang="en-US" sz="3000" b="1" dirty="0">
                <a:solidFill>
                  <a:srgbClr val="0070C0"/>
                </a:solidFill>
              </a:rPr>
              <a:t>On the 11th? OK. </a:t>
            </a:r>
            <a:endParaRPr lang="en-US" sz="3000" b="1" dirty="0">
              <a:solidFill>
                <a:srgbClr val="0070C0"/>
              </a:solidFill>
            </a:endParaRPr>
          </a:p>
          <a:p>
            <a:pPr marL="0" indent="0"/>
            <a:endParaRPr lang="en-US" sz="3000" b="1" dirty="0"/>
          </a:p>
          <a:p>
            <a:pPr marL="0" indent="0"/>
            <a:r>
              <a:rPr lang="en-US" sz="3000" dirty="0"/>
              <a:t>C: ...I need to travel in May.</a:t>
            </a:r>
            <a:br>
              <a:rPr lang="en-US" sz="3000" dirty="0"/>
            </a:br>
            <a:r>
              <a:rPr lang="en-US" sz="3000" dirty="0"/>
              <a:t>A: </a:t>
            </a:r>
            <a:r>
              <a:rPr lang="en-US" sz="3000" b="1" dirty="0">
                <a:solidFill>
                  <a:srgbClr val="0070C0"/>
                </a:solidFill>
              </a:rPr>
              <a:t>And</a:t>
            </a:r>
            <a:r>
              <a:rPr lang="en-US" sz="3000" dirty="0"/>
              <a:t>, what day </a:t>
            </a:r>
            <a:r>
              <a:rPr lang="en-US" sz="3000" b="1" dirty="0">
                <a:solidFill>
                  <a:srgbClr val="0070C0"/>
                </a:solidFill>
              </a:rPr>
              <a:t>in May </a:t>
            </a:r>
            <a:r>
              <a:rPr lang="en-US" sz="3000" dirty="0"/>
              <a:t>did you want to travel?</a:t>
            </a:r>
            <a:endParaRPr lang="en-US" sz="3000" dirty="0"/>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975732" y="290545"/>
            <a:ext cx="10591800" cy="742339"/>
          </a:xfrm>
        </p:spPr>
        <p:txBody>
          <a:bodyPr>
            <a:normAutofit fontScale="90000"/>
          </a:bodyPr>
          <a:lstStyle/>
          <a:p>
            <a:r>
              <a:rPr lang="en-US" sz="4000" dirty="0"/>
              <a:t>Grounding is important for computers too!</a:t>
            </a:r>
            <a:endParaRPr lang="en-US" sz="4000" dirty="0"/>
          </a:p>
        </p:txBody>
      </p:sp>
      <p:sp>
        <p:nvSpPr>
          <p:cNvPr id="57347" name="Rectangle 3"/>
          <p:cNvSpPr>
            <a:spLocks noGrp="1" noChangeArrowheads="1"/>
          </p:cNvSpPr>
          <p:nvPr>
            <p:ph idx="1"/>
          </p:nvPr>
        </p:nvSpPr>
        <p:spPr>
          <a:xfrm>
            <a:off x="1295400" y="1752600"/>
            <a:ext cx="10287000" cy="4572000"/>
          </a:xfrm>
        </p:spPr>
        <p:txBody>
          <a:bodyPr>
            <a:normAutofit/>
          </a:bodyPr>
          <a:lstStyle/>
          <a:p>
            <a:pPr marL="0" indent="0"/>
            <a:r>
              <a:rPr lang="en-US" sz="3200" dirty="0">
                <a:solidFill>
                  <a:srgbClr val="0070C0"/>
                </a:solidFill>
              </a:rPr>
              <a:t>System</a:t>
            </a:r>
            <a:r>
              <a:rPr lang="en-US" sz="3200" dirty="0">
                <a:solidFill>
                  <a:schemeClr val="tx1"/>
                </a:solidFill>
              </a:rPr>
              <a:t>: Did you want to review some more of your profile?</a:t>
            </a:r>
            <a:endParaRPr lang="en-US" sz="3200" dirty="0">
              <a:solidFill>
                <a:schemeClr val="tx1"/>
              </a:solidFill>
            </a:endParaRPr>
          </a:p>
          <a:p>
            <a:pPr marL="0" indent="0"/>
            <a:r>
              <a:rPr lang="en-US" sz="3200" dirty="0">
                <a:solidFill>
                  <a:srgbClr val="0070C0"/>
                </a:solidFill>
              </a:rPr>
              <a:t>User</a:t>
            </a:r>
            <a:r>
              <a:rPr lang="en-US" sz="3200" dirty="0">
                <a:solidFill>
                  <a:schemeClr val="tx1"/>
                </a:solidFill>
              </a:rPr>
              <a:t>: No.</a:t>
            </a:r>
            <a:endParaRPr lang="en-US" sz="3200" dirty="0">
              <a:solidFill>
                <a:schemeClr val="tx1"/>
              </a:solidFill>
            </a:endParaRPr>
          </a:p>
          <a:p>
            <a:pPr marL="0" indent="0"/>
            <a:r>
              <a:rPr lang="en-US" sz="3200" dirty="0">
                <a:solidFill>
                  <a:srgbClr val="0070C0"/>
                </a:solidFill>
              </a:rPr>
              <a:t>System</a:t>
            </a:r>
            <a:r>
              <a:rPr lang="en-US" sz="3200" dirty="0">
                <a:solidFill>
                  <a:schemeClr val="tx1"/>
                </a:solidFill>
              </a:rPr>
              <a:t>: What’s next?</a:t>
            </a:r>
            <a:endParaRPr lang="en-US" sz="3200" dirty="0">
              <a:solidFill>
                <a:schemeClr val="tx1"/>
              </a:solidFill>
            </a:endParaRPr>
          </a:p>
          <a:p>
            <a:endParaRPr lang="en-US" sz="3200" dirty="0"/>
          </a:p>
          <a:p>
            <a:pPr marL="0" indent="0"/>
            <a:r>
              <a:rPr lang="en-US" sz="3200" dirty="0">
                <a:solidFill>
                  <a:srgbClr val="0070C0"/>
                </a:solidFill>
              </a:rPr>
              <a:t>System</a:t>
            </a:r>
            <a:r>
              <a:rPr lang="en-US" sz="3200" dirty="0">
                <a:solidFill>
                  <a:schemeClr val="tx1"/>
                </a:solidFill>
              </a:rPr>
              <a:t>: Did you want to review some more of your profile?</a:t>
            </a:r>
            <a:endParaRPr lang="en-US" sz="3200" dirty="0">
              <a:solidFill>
                <a:schemeClr val="tx1"/>
              </a:solidFill>
            </a:endParaRPr>
          </a:p>
          <a:p>
            <a:pPr marL="0" indent="0"/>
            <a:r>
              <a:rPr lang="en-US" sz="3200" dirty="0">
                <a:solidFill>
                  <a:srgbClr val="0070C0"/>
                </a:solidFill>
              </a:rPr>
              <a:t>User</a:t>
            </a:r>
            <a:r>
              <a:rPr lang="en-US" sz="3200" dirty="0">
                <a:solidFill>
                  <a:schemeClr val="tx1"/>
                </a:solidFill>
              </a:rPr>
              <a:t>: No.</a:t>
            </a:r>
            <a:endParaRPr lang="en-US" sz="3200" dirty="0">
              <a:solidFill>
                <a:schemeClr val="tx1"/>
              </a:solidFill>
            </a:endParaRPr>
          </a:p>
          <a:p>
            <a:pPr marL="0" indent="0"/>
            <a:r>
              <a:rPr lang="en-US" sz="3200" dirty="0">
                <a:solidFill>
                  <a:srgbClr val="0070C0"/>
                </a:solidFill>
              </a:rPr>
              <a:t>System</a:t>
            </a:r>
            <a:r>
              <a:rPr lang="en-US" sz="3200" dirty="0">
                <a:solidFill>
                  <a:schemeClr val="tx1"/>
                </a:solidFill>
              </a:rPr>
              <a:t>: </a:t>
            </a:r>
            <a:r>
              <a:rPr lang="en-US" sz="3200" b="1" dirty="0">
                <a:solidFill>
                  <a:schemeClr val="tx1"/>
                </a:solidFill>
              </a:rPr>
              <a:t>Okay</a:t>
            </a:r>
            <a:r>
              <a:rPr lang="en-US" sz="3200" dirty="0">
                <a:solidFill>
                  <a:schemeClr val="tx1"/>
                </a:solidFill>
              </a:rPr>
              <a:t>, what’s next?</a:t>
            </a:r>
            <a:endParaRPr lang="en-US" sz="3200" dirty="0">
              <a:solidFill>
                <a:schemeClr val="tx1"/>
              </a:solidFill>
            </a:endParaRPr>
          </a:p>
          <a:p>
            <a:endParaRPr lang="en-US" dirty="0"/>
          </a:p>
          <a:p>
            <a:endParaRPr lang="en-US" dirty="0"/>
          </a:p>
        </p:txBody>
      </p:sp>
      <p:sp>
        <p:nvSpPr>
          <p:cNvPr id="57348" name="WordArt 4"/>
          <p:cNvSpPr>
            <a:spLocks noChangeArrowheads="1" noChangeShapeType="1" noTextEdit="1"/>
          </p:cNvSpPr>
          <p:nvPr/>
        </p:nvSpPr>
        <p:spPr bwMode="auto">
          <a:xfrm>
            <a:off x="7581900" y="2417494"/>
            <a:ext cx="2705101" cy="571500"/>
          </a:xfrm>
          <a:prstGeom prst="rect">
            <a:avLst/>
          </a:prstGeom>
        </p:spPr>
        <p:txBody>
          <a:bodyPr wrap="none" fromWordArt="1">
            <a:prstTxWarp prst="textPlain">
              <a:avLst>
                <a:gd name="adj" fmla="val 50000"/>
              </a:avLst>
            </a:prstTxWarp>
          </a:bodyPr>
          <a:lstStyle/>
          <a:p>
            <a:pPr algn="ctr"/>
            <a:r>
              <a:rPr lang="en-US" sz="3600" kern="10" dirty="0">
                <a:ln w="9525">
                  <a:solidFill>
                    <a:srgbClr val="000000"/>
                  </a:solidFill>
                  <a:round/>
                </a:ln>
                <a:latin typeface="Arial Black" panose="020B0A04020102020204"/>
                <a:ea typeface="Arial Black" panose="020B0A04020102020204"/>
                <a:cs typeface="Arial Black" panose="020B0A04020102020204"/>
              </a:rPr>
              <a:t>Awkward!</a:t>
            </a:r>
            <a:endParaRPr lang="en-US" sz="3600" kern="10" dirty="0">
              <a:ln w="9525">
                <a:solidFill>
                  <a:srgbClr val="000000"/>
                </a:solidFill>
                <a:round/>
              </a:ln>
              <a:latin typeface="Arial Black" panose="020B0A04020102020204"/>
              <a:ea typeface="Arial Black" panose="020B0A04020102020204"/>
              <a:cs typeface="Arial Black" panose="020B0A04020102020204"/>
            </a:endParaRPr>
          </a:p>
        </p:txBody>
      </p:sp>
      <p:sp>
        <p:nvSpPr>
          <p:cNvPr id="57349" name="WordArt 5"/>
          <p:cNvSpPr>
            <a:spLocks noChangeArrowheads="1" noChangeShapeType="1" noTextEdit="1"/>
          </p:cNvSpPr>
          <p:nvPr/>
        </p:nvSpPr>
        <p:spPr bwMode="auto">
          <a:xfrm>
            <a:off x="7444742" y="5105404"/>
            <a:ext cx="3604260" cy="483577"/>
          </a:xfrm>
          <a:prstGeom prst="rect">
            <a:avLst/>
          </a:prstGeom>
        </p:spPr>
        <p:txBody>
          <a:bodyPr wrap="none" fromWordArt="1">
            <a:prstTxWarp prst="textPlain">
              <a:avLst>
                <a:gd name="adj" fmla="val 50000"/>
              </a:avLst>
            </a:prstTxWarp>
          </a:bodyPr>
          <a:lstStyle/>
          <a:p>
            <a:pPr algn="ctr"/>
            <a:r>
              <a:rPr lang="en-US" sz="3600" kern="10" dirty="0">
                <a:ln w="9525">
                  <a:solidFill>
                    <a:srgbClr val="000000"/>
                  </a:solidFill>
                  <a:round/>
                </a:ln>
                <a:solidFill>
                  <a:srgbClr val="00FF00"/>
                </a:solidFill>
                <a:latin typeface="Arial Black" panose="020B0A04020102020204"/>
                <a:ea typeface="Arial Black" panose="020B0A04020102020204"/>
                <a:cs typeface="Arial Black" panose="020B0A04020102020204"/>
              </a:rPr>
              <a:t>Less Awkward!</a:t>
            </a:r>
            <a:endParaRPr lang="en-US" sz="3600" kern="10" dirty="0">
              <a:ln w="9525">
                <a:solidFill>
                  <a:srgbClr val="000000"/>
                </a:solidFill>
                <a:round/>
              </a:ln>
              <a:solidFill>
                <a:srgbClr val="00FF00"/>
              </a:solidFill>
              <a:latin typeface="Arial Black" panose="020B0A04020102020204"/>
              <a:ea typeface="Arial Black" panose="020B0A04020102020204"/>
              <a:cs typeface="Arial Black" panose="020B0A04020102020204"/>
            </a:endParaRPr>
          </a:p>
        </p:txBody>
      </p:sp>
      <p:sp>
        <p:nvSpPr>
          <p:cNvPr id="2" name="TextBox 1"/>
          <p:cNvSpPr txBox="1"/>
          <p:nvPr/>
        </p:nvSpPr>
        <p:spPr>
          <a:xfrm>
            <a:off x="9867635" y="955303"/>
            <a:ext cx="1334789" cy="276999"/>
          </a:xfrm>
          <a:prstGeom prst="rect">
            <a:avLst/>
          </a:prstGeom>
          <a:noFill/>
        </p:spPr>
        <p:txBody>
          <a:bodyPr wrap="none" rtlCol="0">
            <a:spAutoFit/>
          </a:bodyPr>
          <a:lstStyle/>
          <a:p>
            <a:r>
              <a:rPr lang="en-US" sz="1200" dirty="0">
                <a:latin typeface="Calibri" panose="020F0502020204030204" pitchFamily="34" charset="0"/>
                <a:cs typeface="Calibri" panose="020F0502020204030204" pitchFamily="34" charset="0"/>
              </a:rPr>
              <a:t>Cohen et al (2004)</a:t>
            </a:r>
            <a:endParaRPr lang="en-US" sz="1200" dirty="0">
              <a:latin typeface="Calibri" panose="020F0502020204030204" pitchFamily="34" charset="0"/>
              <a:cs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3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347">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7347">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347">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73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8" grpId="0"/>
      <p:bldP spid="5734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ctrTitle"/>
          </p:nvPr>
        </p:nvSpPr>
        <p:spPr>
          <a:xfrm>
            <a:off x="1905000" y="2128765"/>
            <a:ext cx="8610600" cy="1753083"/>
          </a:xfrm>
        </p:spPr>
        <p:txBody>
          <a:bodyPr>
            <a:noAutofit/>
          </a:bodyPr>
          <a:lstStyle/>
          <a:p>
            <a:r>
              <a:rPr lang="en-US" altLang="zh-CN" sz="4800" dirty="0">
                <a:solidFill>
                  <a:schemeClr val="tx2"/>
                </a:solidFill>
              </a:rPr>
              <a:t>Introduction to Chatbots and Dialogue Systems</a:t>
            </a:r>
            <a:endParaRPr lang="en-US" altLang="zh-CN" sz="4800" dirty="0">
              <a:solidFill>
                <a:schemeClr val="tx2"/>
              </a:solidFill>
            </a:endParaRPr>
          </a:p>
        </p:txBody>
      </p:sp>
      <p:pic>
        <p:nvPicPr>
          <p:cNvPr id="7" name="Picture 6"/>
          <p:cNvPicPr>
            <a:picLocks noChangeAspect="1"/>
          </p:cNvPicPr>
          <p:nvPr/>
        </p:nvPicPr>
        <p:blipFill>
          <a:blip r:embed="rId1"/>
          <a:stretch>
            <a:fillRect/>
          </a:stretch>
        </p:blipFill>
        <p:spPr>
          <a:xfrm>
            <a:off x="4838595" y="4817142"/>
            <a:ext cx="2517131" cy="53842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662"/>
    </mc:Choice>
    <mc:Fallback>
      <p:transition spd="slow" advTm="10662"/>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Conversations have structure</a:t>
            </a:r>
            <a:endParaRPr lang="en-US" dirty="0"/>
          </a:p>
        </p:txBody>
      </p:sp>
      <p:sp>
        <p:nvSpPr>
          <p:cNvPr id="3" name="Content Placeholder 2"/>
          <p:cNvSpPr>
            <a:spLocks noGrp="1"/>
          </p:cNvSpPr>
          <p:nvPr>
            <p:ph idx="1"/>
          </p:nvPr>
        </p:nvSpPr>
        <p:spPr/>
        <p:txBody>
          <a:bodyPr>
            <a:normAutofit/>
          </a:bodyPr>
          <a:lstStyle/>
          <a:p>
            <a:r>
              <a:rPr lang="en-US" sz="3200" dirty="0">
                <a:solidFill>
                  <a:schemeClr val="tx1"/>
                </a:solidFill>
              </a:rPr>
              <a:t>Local structure between adjacent speech acts, from the field of </a:t>
            </a:r>
            <a:r>
              <a:rPr lang="en-US" sz="3200" b="1" dirty="0">
                <a:solidFill>
                  <a:schemeClr val="tx1"/>
                </a:solidFill>
              </a:rPr>
              <a:t>conversational analysis</a:t>
            </a:r>
            <a:r>
              <a:rPr lang="en-US" sz="3200" dirty="0">
                <a:solidFill>
                  <a:schemeClr val="tx1"/>
                </a:solidFill>
              </a:rPr>
              <a:t> (Sacks et al. 1974)</a:t>
            </a:r>
            <a:endParaRPr lang="en-US" sz="3200" dirty="0">
              <a:solidFill>
                <a:schemeClr val="tx1"/>
              </a:solidFill>
            </a:endParaRPr>
          </a:p>
          <a:p>
            <a:endParaRPr lang="en-US" sz="3200" dirty="0">
              <a:solidFill>
                <a:schemeClr val="tx1"/>
              </a:solidFill>
            </a:endParaRPr>
          </a:p>
          <a:p>
            <a:r>
              <a:rPr lang="en-US" sz="3200" dirty="0">
                <a:solidFill>
                  <a:schemeClr val="tx1"/>
                </a:solidFill>
              </a:rPr>
              <a:t>Called</a:t>
            </a:r>
            <a:r>
              <a:rPr lang="en-US" sz="3200" b="1" dirty="0">
                <a:solidFill>
                  <a:schemeClr val="tx1"/>
                </a:solidFill>
              </a:rPr>
              <a:t> adjacency pairs:</a:t>
            </a:r>
            <a:endParaRPr lang="en-US" sz="3200" b="1" dirty="0">
              <a:solidFill>
                <a:schemeClr val="tx1"/>
              </a:solidFill>
            </a:endParaRPr>
          </a:p>
          <a:p>
            <a:r>
              <a:rPr lang="en-US" sz="3200" dirty="0">
                <a:solidFill>
                  <a:schemeClr val="tx1"/>
                </a:solidFill>
              </a:rPr>
              <a:t>	</a:t>
            </a:r>
            <a:r>
              <a:rPr lang="en-US" sz="3200" cap="small" dirty="0">
                <a:solidFill>
                  <a:schemeClr val="tx1"/>
                </a:solidFill>
              </a:rPr>
              <a:t>Question</a:t>
            </a:r>
            <a:r>
              <a:rPr lang="en-US" sz="3200" dirty="0">
                <a:solidFill>
                  <a:schemeClr val="tx1"/>
                </a:solidFill>
              </a:rPr>
              <a:t>… </a:t>
            </a:r>
            <a:r>
              <a:rPr lang="en-US" sz="3200" cap="small" dirty="0">
                <a:solidFill>
                  <a:schemeClr val="tx1"/>
                </a:solidFill>
              </a:rPr>
              <a:t>Answer</a:t>
            </a:r>
            <a:endParaRPr lang="en-US" sz="3200" cap="small" dirty="0">
              <a:solidFill>
                <a:schemeClr val="tx1"/>
              </a:solidFill>
            </a:endParaRPr>
          </a:p>
          <a:p>
            <a:r>
              <a:rPr lang="en-US" sz="3200" cap="small" dirty="0">
                <a:solidFill>
                  <a:schemeClr val="tx1"/>
                </a:solidFill>
              </a:rPr>
              <a:t>Proposal</a:t>
            </a:r>
            <a:r>
              <a:rPr lang="en-US" sz="3200" dirty="0">
                <a:solidFill>
                  <a:schemeClr val="tx1"/>
                </a:solidFill>
              </a:rPr>
              <a:t>… </a:t>
            </a:r>
            <a:r>
              <a:rPr lang="en-US" sz="3200" cap="small" dirty="0">
                <a:solidFill>
                  <a:schemeClr val="tx1"/>
                </a:solidFill>
              </a:rPr>
              <a:t>Acceptance/Rejection</a:t>
            </a:r>
            <a:endParaRPr lang="en-US" sz="3200" cap="small" dirty="0">
              <a:solidFill>
                <a:schemeClr val="tx1"/>
              </a:solidFill>
            </a:endParaRPr>
          </a:p>
          <a:p>
            <a:r>
              <a:rPr lang="en-US" sz="3200" cap="small" dirty="0">
                <a:solidFill>
                  <a:schemeClr val="tx1"/>
                </a:solidFill>
              </a:rPr>
              <a:t>Compliments</a:t>
            </a:r>
            <a:r>
              <a:rPr lang="en-US" sz="3200" dirty="0">
                <a:solidFill>
                  <a:schemeClr val="tx1"/>
                </a:solidFill>
              </a:rPr>
              <a:t> ("Nice jacket!")… </a:t>
            </a:r>
            <a:r>
              <a:rPr lang="en-US" sz="3200" cap="small" dirty="0" err="1">
                <a:solidFill>
                  <a:schemeClr val="tx1"/>
                </a:solidFill>
              </a:rPr>
              <a:t>Downplayer</a:t>
            </a:r>
            <a:r>
              <a:rPr lang="en-US" sz="3200" dirty="0">
                <a:solidFill>
                  <a:schemeClr val="tx1"/>
                </a:solidFill>
              </a:rPr>
              <a:t> ("Oh, this old thing?")</a:t>
            </a:r>
            <a:endParaRPr lang="en-US" sz="3200" dirty="0">
              <a:solidFill>
                <a:schemeClr val="tx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304800"/>
            <a:ext cx="10789919" cy="990600"/>
          </a:xfrm>
        </p:spPr>
        <p:txBody>
          <a:bodyPr>
            <a:normAutofit/>
          </a:bodyPr>
          <a:lstStyle/>
          <a:p>
            <a:r>
              <a:rPr lang="en-US" sz="4000" dirty="0">
                <a:latin typeface="Franklin Gothic Book" charset="0"/>
              </a:rPr>
              <a:t>Another kind of structure: </a:t>
            </a:r>
            <a:r>
              <a:rPr lang="en-US" sz="4000" dirty="0" err="1">
                <a:latin typeface="Franklin Gothic Book" charset="0"/>
              </a:rPr>
              <a:t>Subdialogues</a:t>
            </a:r>
            <a:endParaRPr lang="en-US" sz="4000" dirty="0">
              <a:latin typeface="Franklin Gothic Book" charset="0"/>
            </a:endParaRPr>
          </a:p>
        </p:txBody>
      </p:sp>
      <p:sp>
        <p:nvSpPr>
          <p:cNvPr id="3" name="Content Placeholder 2"/>
          <p:cNvSpPr>
            <a:spLocks noGrp="1"/>
          </p:cNvSpPr>
          <p:nvPr>
            <p:ph idx="1"/>
          </p:nvPr>
        </p:nvSpPr>
        <p:spPr>
          <a:xfrm>
            <a:off x="457200" y="2618723"/>
            <a:ext cx="11734800" cy="3934479"/>
          </a:xfrm>
        </p:spPr>
        <p:txBody>
          <a:bodyPr/>
          <a:lstStyle/>
          <a:p>
            <a:pPr marL="0" indent="0"/>
            <a:r>
              <a:rPr lang="en-US" sz="3000" dirty="0">
                <a:solidFill>
                  <a:srgbClr val="0070C0"/>
                </a:solidFill>
              </a:rPr>
              <a:t>Agent</a:t>
            </a:r>
            <a:r>
              <a:rPr lang="en-US" sz="3000" dirty="0">
                <a:solidFill>
                  <a:schemeClr val="tx1"/>
                </a:solidFill>
              </a:rPr>
              <a:t>:  OK.  There's #two non-stops#</a:t>
            </a:r>
            <a:endParaRPr lang="en-US" sz="3000" dirty="0">
              <a:solidFill>
                <a:schemeClr val="tx1"/>
              </a:solidFill>
            </a:endParaRPr>
          </a:p>
          <a:p>
            <a:pPr marL="342900" lvl="1" indent="0">
              <a:buNone/>
            </a:pPr>
            <a:r>
              <a:rPr lang="en-US" sz="3000" dirty="0">
                <a:solidFill>
                  <a:srgbClr val="0070C0"/>
                </a:solidFill>
              </a:rPr>
              <a:t>Client</a:t>
            </a:r>
            <a:r>
              <a:rPr lang="en-US" sz="3000" dirty="0">
                <a:solidFill>
                  <a:schemeClr val="tx1"/>
                </a:solidFill>
              </a:rPr>
              <a:t>:                     #Act- actually#, what day of the week is the 15th?</a:t>
            </a:r>
            <a:br>
              <a:rPr lang="en-US" sz="3000" dirty="0">
                <a:solidFill>
                  <a:schemeClr val="tx1"/>
                </a:solidFill>
              </a:rPr>
            </a:br>
            <a:r>
              <a:rPr lang="en-US" sz="3000" dirty="0">
                <a:solidFill>
                  <a:srgbClr val="0070C0"/>
                </a:solidFill>
              </a:rPr>
              <a:t>Agent</a:t>
            </a:r>
            <a:r>
              <a:rPr lang="en-US" sz="3000" dirty="0">
                <a:solidFill>
                  <a:schemeClr val="tx1"/>
                </a:solidFill>
              </a:rPr>
              <a:t>: It’s a Friday.</a:t>
            </a:r>
            <a:endParaRPr lang="en-US" sz="3000" dirty="0">
              <a:solidFill>
                <a:schemeClr val="tx1"/>
              </a:solidFill>
            </a:endParaRPr>
          </a:p>
          <a:p>
            <a:pPr marL="342900" lvl="1" indent="0">
              <a:buNone/>
            </a:pPr>
            <a:r>
              <a:rPr lang="en-US" sz="3000" dirty="0">
                <a:solidFill>
                  <a:srgbClr val="0070C0"/>
                </a:solidFill>
              </a:rPr>
              <a:t>Client</a:t>
            </a:r>
            <a:r>
              <a:rPr lang="en-US" sz="3000" dirty="0">
                <a:solidFill>
                  <a:schemeClr val="tx1"/>
                </a:solidFill>
              </a:rPr>
              <a:t>: Uh hmm. I would consider staying there an extra day </a:t>
            </a:r>
            <a:r>
              <a:rPr lang="en-US" sz="3000" dirty="0" err="1">
                <a:solidFill>
                  <a:schemeClr val="tx1"/>
                </a:solidFill>
              </a:rPr>
              <a:t>til</a:t>
            </a:r>
            <a:r>
              <a:rPr lang="en-US" sz="3000" dirty="0">
                <a:solidFill>
                  <a:schemeClr val="tx1"/>
                </a:solidFill>
              </a:rPr>
              <a:t> Sunday. </a:t>
            </a:r>
            <a:endParaRPr lang="en-US" sz="3000" dirty="0">
              <a:solidFill>
                <a:schemeClr val="tx1"/>
              </a:solidFill>
            </a:endParaRPr>
          </a:p>
          <a:p>
            <a:pPr marL="0" indent="0"/>
            <a:r>
              <a:rPr lang="en-US" sz="3000" dirty="0">
                <a:solidFill>
                  <a:srgbClr val="0070C0"/>
                </a:solidFill>
              </a:rPr>
              <a:t>Agent</a:t>
            </a:r>
            <a:r>
              <a:rPr lang="en-US" sz="3000" dirty="0">
                <a:solidFill>
                  <a:schemeClr val="tx1"/>
                </a:solidFill>
              </a:rPr>
              <a:t>: OK...OK. On Sunday I have ... </a:t>
            </a:r>
            <a:endParaRPr lang="en-US" sz="3000" dirty="0">
              <a:solidFill>
                <a:schemeClr val="tx1"/>
              </a:solidFill>
            </a:endParaRPr>
          </a:p>
          <a:p>
            <a:endParaRPr lang="en-US" dirty="0">
              <a:solidFill>
                <a:schemeClr val="tx1"/>
              </a:solidFill>
            </a:endParaRPr>
          </a:p>
        </p:txBody>
      </p:sp>
      <p:sp>
        <p:nvSpPr>
          <p:cNvPr id="4" name="Slide Number Placeholder 3"/>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fld>
            <a:endParaRPr lang="en-US">
              <a:solidFill>
                <a:prstClr val="black"/>
              </a:solidFill>
            </a:endParaRPr>
          </a:p>
        </p:txBody>
      </p:sp>
      <p:sp>
        <p:nvSpPr>
          <p:cNvPr id="5" name="TextBox 4"/>
          <p:cNvSpPr txBox="1"/>
          <p:nvPr/>
        </p:nvSpPr>
        <p:spPr>
          <a:xfrm>
            <a:off x="990604" y="1664677"/>
            <a:ext cx="4573303" cy="646331"/>
          </a:xfrm>
          <a:prstGeom prst="rect">
            <a:avLst/>
          </a:prstGeom>
          <a:noFill/>
        </p:spPr>
        <p:txBody>
          <a:bodyPr wrap="none" rtlCol="0">
            <a:spAutoFit/>
          </a:bodyPr>
          <a:lstStyle/>
          <a:p>
            <a:r>
              <a:rPr lang="en-US" sz="3600" b="1" dirty="0">
                <a:latin typeface="Calibri" panose="020F0502020204030204" pitchFamily="34" charset="0"/>
                <a:cs typeface="Calibri" panose="020F0502020204030204" pitchFamily="34" charset="0"/>
              </a:rPr>
              <a:t>Correction</a:t>
            </a:r>
            <a:r>
              <a:rPr lang="en-US" sz="3600" dirty="0">
                <a:latin typeface="Calibri" panose="020F0502020204030204" pitchFamily="34" charset="0"/>
                <a:cs typeface="Calibri" panose="020F0502020204030204" pitchFamily="34" charset="0"/>
              </a:rPr>
              <a:t> </a:t>
            </a:r>
            <a:r>
              <a:rPr lang="en-US" sz="3600" dirty="0" err="1">
                <a:latin typeface="Calibri" panose="020F0502020204030204" pitchFamily="34" charset="0"/>
                <a:cs typeface="Calibri" panose="020F0502020204030204" pitchFamily="34" charset="0"/>
              </a:rPr>
              <a:t>subdialogue</a:t>
            </a:r>
            <a:endParaRPr lang="en-US" sz="3600" dirty="0">
              <a:latin typeface="Calibri" panose="020F0502020204030204" pitchFamily="34" charset="0"/>
              <a:cs typeface="Calibri" panose="020F050202020403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4225" y="152400"/>
            <a:ext cx="10461625" cy="990600"/>
          </a:xfrm>
        </p:spPr>
        <p:txBody>
          <a:bodyPr/>
          <a:lstStyle/>
          <a:p>
            <a:r>
              <a:rPr lang="en-US" sz="4400" dirty="0">
                <a:latin typeface="Franklin Gothic Book" charset="0"/>
              </a:rPr>
              <a:t>Clarification </a:t>
            </a:r>
            <a:r>
              <a:rPr lang="en-US" sz="4400" dirty="0" err="1">
                <a:latin typeface="Franklin Gothic Book" charset="0"/>
              </a:rPr>
              <a:t>Subdialogues</a:t>
            </a:r>
            <a:endParaRPr lang="en-US" sz="4400" dirty="0">
              <a:latin typeface="Franklin Gothic Book" charset="0"/>
            </a:endParaRPr>
          </a:p>
        </p:txBody>
      </p:sp>
      <p:sp>
        <p:nvSpPr>
          <p:cNvPr id="3" name="Content Placeholder 2"/>
          <p:cNvSpPr>
            <a:spLocks noGrp="1"/>
          </p:cNvSpPr>
          <p:nvPr>
            <p:ph idx="1"/>
          </p:nvPr>
        </p:nvSpPr>
        <p:spPr>
          <a:xfrm>
            <a:off x="1097283" y="1828800"/>
            <a:ext cx="10866119" cy="4343400"/>
          </a:xfrm>
        </p:spPr>
        <p:txBody>
          <a:bodyPr/>
          <a:lstStyle/>
          <a:p>
            <a:pPr marL="0" indent="0">
              <a:lnSpc>
                <a:spcPct val="100000"/>
              </a:lnSpc>
            </a:pPr>
            <a:r>
              <a:rPr lang="en-US" sz="3200" dirty="0">
                <a:solidFill>
                  <a:srgbClr val="0070C0"/>
                </a:solidFill>
              </a:rPr>
              <a:t>User</a:t>
            </a:r>
            <a:r>
              <a:rPr lang="en-US" sz="3200" dirty="0">
                <a:solidFill>
                  <a:schemeClr val="tx1"/>
                </a:solidFill>
              </a:rPr>
              <a:t>: What do you have going to UNKNOWN WORD on the 5th?</a:t>
            </a:r>
            <a:endParaRPr lang="en-US" sz="3200" dirty="0">
              <a:solidFill>
                <a:schemeClr val="tx1"/>
              </a:solidFill>
            </a:endParaRPr>
          </a:p>
          <a:p>
            <a:pPr marL="457200" lvl="1" indent="0">
              <a:lnSpc>
                <a:spcPct val="100000"/>
              </a:lnSpc>
              <a:buNone/>
            </a:pPr>
            <a:r>
              <a:rPr lang="en-US" sz="3200" dirty="0">
                <a:solidFill>
                  <a:srgbClr val="0070C0"/>
                </a:solidFill>
              </a:rPr>
              <a:t>System</a:t>
            </a:r>
            <a:r>
              <a:rPr lang="en-US" sz="3200" dirty="0">
                <a:solidFill>
                  <a:schemeClr val="tx1"/>
                </a:solidFill>
              </a:rPr>
              <a:t>:  Let’s see, going where on the 5th?</a:t>
            </a:r>
            <a:endParaRPr lang="en-US" sz="3200" dirty="0">
              <a:solidFill>
                <a:schemeClr val="tx1"/>
              </a:solidFill>
            </a:endParaRPr>
          </a:p>
          <a:p>
            <a:pPr marL="457200" lvl="1" indent="0">
              <a:lnSpc>
                <a:spcPct val="100000"/>
              </a:lnSpc>
              <a:buNone/>
            </a:pPr>
            <a:r>
              <a:rPr lang="en-US" sz="3200" dirty="0">
                <a:solidFill>
                  <a:srgbClr val="0070C0"/>
                </a:solidFill>
              </a:rPr>
              <a:t>User</a:t>
            </a:r>
            <a:r>
              <a:rPr lang="en-US" sz="3200" dirty="0">
                <a:solidFill>
                  <a:schemeClr val="tx1"/>
                </a:solidFill>
              </a:rPr>
              <a:t>: Going to Hong Kong. </a:t>
            </a:r>
            <a:endParaRPr lang="en-US" sz="3200" dirty="0">
              <a:solidFill>
                <a:schemeClr val="tx1"/>
              </a:solidFill>
            </a:endParaRPr>
          </a:p>
          <a:p>
            <a:pPr marL="0" indent="0">
              <a:lnSpc>
                <a:spcPct val="100000"/>
              </a:lnSpc>
            </a:pPr>
            <a:r>
              <a:rPr lang="en-US" sz="3200" dirty="0">
                <a:solidFill>
                  <a:srgbClr val="0070C0"/>
                </a:solidFill>
              </a:rPr>
              <a:t>System</a:t>
            </a:r>
            <a:r>
              <a:rPr lang="en-US" sz="3200" dirty="0">
                <a:solidFill>
                  <a:schemeClr val="tx1"/>
                </a:solidFill>
              </a:rPr>
              <a:t>: OK, here are some flights... </a:t>
            </a:r>
            <a:endParaRPr lang="en-US" sz="3200" dirty="0">
              <a:solidFill>
                <a:schemeClr val="tx1"/>
              </a:solidFill>
            </a:endParaRPr>
          </a:p>
          <a:p>
            <a:endParaRPr lang="en-US" dirty="0"/>
          </a:p>
        </p:txBody>
      </p:sp>
      <p:sp>
        <p:nvSpPr>
          <p:cNvPr id="4" name="Slide Number Placeholder 3"/>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fld>
            <a:endParaRPr lang="en-US">
              <a:solidFill>
                <a:prstClr val="black"/>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ctrTitle"/>
          </p:nvPr>
        </p:nvSpPr>
        <p:spPr>
          <a:xfrm>
            <a:off x="1905000" y="2128765"/>
            <a:ext cx="8610600" cy="1753083"/>
          </a:xfrm>
        </p:spPr>
        <p:txBody>
          <a:bodyPr>
            <a:noAutofit/>
          </a:bodyPr>
          <a:lstStyle/>
          <a:p>
            <a:r>
              <a:rPr lang="en-US" altLang="zh-CN" sz="4800" dirty="0">
                <a:solidFill>
                  <a:schemeClr val="tx2"/>
                </a:solidFill>
              </a:rPr>
              <a:t>Rule-based Chatbots: ELIZA and PARRY</a:t>
            </a:r>
            <a:endParaRPr lang="en-US" altLang="zh-CN" sz="4800" dirty="0">
              <a:solidFill>
                <a:schemeClr val="tx2"/>
              </a:solidFill>
            </a:endParaRPr>
          </a:p>
        </p:txBody>
      </p:sp>
      <p:pic>
        <p:nvPicPr>
          <p:cNvPr id="7" name="Picture 6"/>
          <p:cNvPicPr>
            <a:picLocks noChangeAspect="1"/>
          </p:cNvPicPr>
          <p:nvPr/>
        </p:nvPicPr>
        <p:blipFill>
          <a:blip r:embed="rId1"/>
          <a:stretch>
            <a:fillRect/>
          </a:stretch>
        </p:blipFill>
        <p:spPr>
          <a:xfrm>
            <a:off x="4838595" y="4817142"/>
            <a:ext cx="2517131" cy="53842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662"/>
    </mc:Choice>
    <mc:Fallback>
      <p:transition spd="slow" advTm="10662"/>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Eliza Rules</a:t>
            </a:r>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2566423" y="4693738"/>
            <a:ext cx="6096000" cy="1881052"/>
          </a:xfrm>
        </p:spPr>
      </p:pic>
      <p:sp>
        <p:nvSpPr>
          <p:cNvPr id="5" name="TextBox 4"/>
          <p:cNvSpPr txBox="1"/>
          <p:nvPr/>
        </p:nvSpPr>
        <p:spPr>
          <a:xfrm>
            <a:off x="1873665" y="4317592"/>
            <a:ext cx="1250535" cy="461665"/>
          </a:xfrm>
          <a:prstGeom prst="rect">
            <a:avLst/>
          </a:prstGeom>
          <a:noFill/>
        </p:spPr>
        <p:txBody>
          <a:bodyPr wrap="none" rtlCol="0">
            <a:spAutoFit/>
          </a:bodyPr>
          <a:lstStyle/>
          <a:p>
            <a:r>
              <a:rPr lang="en-US" sz="2400" dirty="0">
                <a:solidFill>
                  <a:srgbClr val="0070C0"/>
                </a:solidFill>
                <a:latin typeface="Calibri" panose="020F0502020204030204" pitchFamily="34" charset="0"/>
                <a:ea typeface="Calibri" panose="020F0502020204030204" pitchFamily="34" charset="0"/>
                <a:cs typeface="Calibri" panose="020F0502020204030204" pitchFamily="34" charset="0"/>
              </a:rPr>
              <a:t>keyword</a:t>
            </a:r>
            <a:endParaRPr lang="en-US" sz="2400" dirty="0">
              <a:solidFill>
                <a:srgbClr val="0070C0"/>
              </a:solidFill>
              <a:latin typeface="Calibri" panose="020F0502020204030204" pitchFamily="34" charset="0"/>
              <a:ea typeface="Calibri" panose="020F0502020204030204" pitchFamily="34" charset="0"/>
              <a:cs typeface="Calibri" panose="020F0502020204030204" pitchFamily="34" charset="0"/>
            </a:endParaRPr>
          </a:p>
        </p:txBody>
      </p:sp>
      <p:sp>
        <p:nvSpPr>
          <p:cNvPr id="6" name="TextBox 5"/>
          <p:cNvSpPr txBox="1"/>
          <p:nvPr/>
        </p:nvSpPr>
        <p:spPr>
          <a:xfrm>
            <a:off x="3155357" y="4307412"/>
            <a:ext cx="1111843" cy="461665"/>
          </a:xfrm>
          <a:prstGeom prst="rect">
            <a:avLst/>
          </a:prstGeom>
          <a:noFill/>
        </p:spPr>
        <p:txBody>
          <a:bodyPr wrap="none" rtlCol="0">
            <a:spAutoFit/>
          </a:bodyPr>
          <a:lstStyle/>
          <a:p>
            <a:r>
              <a:rPr lang="en-US" sz="2400" dirty="0">
                <a:solidFill>
                  <a:srgbClr val="0070C0"/>
                </a:solidFill>
                <a:latin typeface="Calibri" panose="020F0502020204030204" pitchFamily="34" charset="0"/>
                <a:ea typeface="Calibri" panose="020F0502020204030204" pitchFamily="34" charset="0"/>
                <a:cs typeface="Calibri" panose="020F0502020204030204" pitchFamily="34" charset="0"/>
              </a:rPr>
              <a:t>pattern</a:t>
            </a:r>
            <a:endParaRPr lang="en-US" sz="2400" dirty="0">
              <a:solidFill>
                <a:srgbClr val="0070C0"/>
              </a:solidFill>
              <a:latin typeface="Calibri" panose="020F0502020204030204" pitchFamily="34" charset="0"/>
              <a:ea typeface="Calibri" panose="020F0502020204030204" pitchFamily="34" charset="0"/>
              <a:cs typeface="Calibri" panose="020F0502020204030204" pitchFamily="34" charset="0"/>
            </a:endParaRPr>
          </a:p>
        </p:txBody>
      </p:sp>
      <p:sp>
        <p:nvSpPr>
          <p:cNvPr id="7" name="TextBox 6"/>
          <p:cNvSpPr txBox="1"/>
          <p:nvPr/>
        </p:nvSpPr>
        <p:spPr>
          <a:xfrm>
            <a:off x="4343400" y="4317592"/>
            <a:ext cx="2292744" cy="461665"/>
          </a:xfrm>
          <a:prstGeom prst="rect">
            <a:avLst/>
          </a:prstGeom>
          <a:noFill/>
        </p:spPr>
        <p:txBody>
          <a:bodyPr wrap="none" rtlCol="0">
            <a:spAutoFit/>
          </a:bodyPr>
          <a:lstStyle/>
          <a:p>
            <a:r>
              <a:rPr lang="en-US" sz="2400" dirty="0">
                <a:solidFill>
                  <a:srgbClr val="0070C0"/>
                </a:solidFill>
                <a:latin typeface="Calibri" panose="020F0502020204030204" pitchFamily="34" charset="0"/>
                <a:ea typeface="Calibri" panose="020F0502020204030204" pitchFamily="34" charset="0"/>
                <a:cs typeface="Calibri" panose="020F0502020204030204" pitchFamily="34" charset="0"/>
              </a:rPr>
              <a:t>list of transforms</a:t>
            </a:r>
            <a:endParaRPr lang="en-US" sz="2400" dirty="0">
              <a:solidFill>
                <a:srgbClr val="0070C0"/>
              </a:solidFill>
              <a:latin typeface="Calibri" panose="020F0502020204030204" pitchFamily="34" charset="0"/>
              <a:ea typeface="Calibri" panose="020F0502020204030204" pitchFamily="34" charset="0"/>
              <a:cs typeface="Calibri" panose="020F0502020204030204" pitchFamily="34" charset="0"/>
            </a:endParaRPr>
          </a:p>
        </p:txBody>
      </p:sp>
      <p:sp>
        <p:nvSpPr>
          <p:cNvPr id="3" name="Rectangle 2"/>
          <p:cNvSpPr/>
          <p:nvPr/>
        </p:nvSpPr>
        <p:spPr>
          <a:xfrm>
            <a:off x="1129937" y="2597409"/>
            <a:ext cx="10366257" cy="1815882"/>
          </a:xfrm>
          <a:prstGeom prst="rect">
            <a:avLst/>
          </a:prstGeom>
        </p:spPr>
        <p:txBody>
          <a:bodyPr wrap="square">
            <a:spAutoFit/>
          </a:bodyPr>
          <a:lstStyle/>
          <a:p>
            <a:pPr marL="0" indent="0"/>
            <a:r>
              <a:rPr lang="en-US" sz="2800" dirty="0">
                <a:latin typeface="Calibri" panose="020F0502020204030204" pitchFamily="34" charset="0"/>
                <a:ea typeface="Courier" pitchFamily="2" charset="0"/>
                <a:cs typeface="Calibri" panose="020F0502020204030204" pitchFamily="34" charset="0"/>
              </a:rPr>
              <a:t>Keyword:  	</a:t>
            </a:r>
            <a:r>
              <a:rPr lang="en-US" sz="2800" dirty="0">
                <a:latin typeface="Courier" pitchFamily="2" charset="0"/>
                <a:ea typeface="Courier" pitchFamily="2" charset="0"/>
                <a:cs typeface="Courier" pitchFamily="2" charset="0"/>
              </a:rPr>
              <a:t>YOU</a:t>
            </a:r>
            <a:endParaRPr lang="en-US" sz="2800" dirty="0">
              <a:latin typeface="Courier" pitchFamily="2" charset="0"/>
              <a:ea typeface="Courier" pitchFamily="2" charset="0"/>
              <a:cs typeface="Courier" pitchFamily="2" charset="0"/>
            </a:endParaRPr>
          </a:p>
          <a:p>
            <a:pPr marL="0" indent="0"/>
            <a:r>
              <a:rPr lang="en-US" sz="2800" dirty="0">
                <a:latin typeface="Calibri" panose="020F0502020204030204" pitchFamily="34" charset="0"/>
                <a:ea typeface="Courier" pitchFamily="2" charset="0"/>
                <a:cs typeface="Calibri" panose="020F0502020204030204" pitchFamily="34" charset="0"/>
              </a:rPr>
              <a:t>Pattern: 	</a:t>
            </a:r>
            <a:r>
              <a:rPr lang="en-US" sz="2800" dirty="0">
                <a:latin typeface="Courier" pitchFamily="2" charset="0"/>
                <a:ea typeface="Courier" pitchFamily="2" charset="0"/>
                <a:cs typeface="Courier" pitchFamily="2" charset="0"/>
              </a:rPr>
              <a:t>(0 YOU 0 ME)    		</a:t>
            </a:r>
            <a:endParaRPr lang="en-US" sz="2800" dirty="0">
              <a:latin typeface="Calibri" panose="020F0502020204030204" pitchFamily="34" charset="0"/>
              <a:ea typeface="Calibri" panose="020F0502020204030204" pitchFamily="34" charset="0"/>
              <a:cs typeface="Calibri" panose="020F0502020204030204" pitchFamily="34" charset="0"/>
            </a:endParaRPr>
          </a:p>
          <a:p>
            <a:pPr marL="0" indent="0"/>
            <a:r>
              <a:rPr lang="en-US" sz="2800" dirty="0">
                <a:latin typeface="Calibri" panose="020F0502020204030204" pitchFamily="34" charset="0"/>
                <a:ea typeface="Courier" pitchFamily="2" charset="0"/>
                <a:cs typeface="Calibri" panose="020F0502020204030204" pitchFamily="34" charset="0"/>
              </a:rPr>
              <a:t>Transforms: 	</a:t>
            </a:r>
            <a:r>
              <a:rPr lang="en-US" sz="2800" dirty="0">
                <a:latin typeface="Courier" pitchFamily="2" charset="0"/>
                <a:ea typeface="Courier" pitchFamily="2" charset="0"/>
                <a:cs typeface="Courier" pitchFamily="2" charset="0"/>
              </a:rPr>
              <a:t>(WHAT MAKES YOU THINK I 3 YOU)</a:t>
            </a:r>
            <a:endParaRPr lang="en-US" sz="2800" dirty="0">
              <a:latin typeface="Courier" pitchFamily="2" charset="0"/>
              <a:ea typeface="Courier" pitchFamily="2" charset="0"/>
              <a:cs typeface="Courier" pitchFamily="2" charset="0"/>
            </a:endParaRPr>
          </a:p>
          <a:p>
            <a:pPr marL="0" indent="0"/>
            <a:r>
              <a:rPr lang="en-US" sz="2800" dirty="0">
                <a:latin typeface="Courier" pitchFamily="2" charset="0"/>
                <a:ea typeface="Courier" pitchFamily="2" charset="0"/>
                <a:cs typeface="Courier" pitchFamily="2" charset="0"/>
              </a:rPr>
              <a:t>		(WHY DO YOU THINK I 3 YOU)</a:t>
            </a:r>
            <a:endParaRPr lang="en-US" sz="2800" dirty="0">
              <a:latin typeface="Calibri" panose="020F0502020204030204" pitchFamily="34" charset="0"/>
              <a:ea typeface="Calibri" panose="020F0502020204030204" pitchFamily="34" charset="0"/>
              <a:cs typeface="Calibri" panose="020F0502020204030204" pitchFamily="34" charset="0"/>
            </a:endParaRPr>
          </a:p>
        </p:txBody>
      </p:sp>
      <p:sp>
        <p:nvSpPr>
          <p:cNvPr id="8" name="TextBox 7"/>
          <p:cNvSpPr txBox="1"/>
          <p:nvPr/>
        </p:nvSpPr>
        <p:spPr>
          <a:xfrm>
            <a:off x="1097280" y="1405413"/>
            <a:ext cx="9882931" cy="954107"/>
          </a:xfrm>
          <a:prstGeom prst="rect">
            <a:avLst/>
          </a:prstGeom>
          <a:noFill/>
        </p:spPr>
        <p:txBody>
          <a:bodyPr wrap="square" rtlCol="0">
            <a:spAutoFit/>
          </a:bodyPr>
          <a:lstStyle/>
          <a:p>
            <a:r>
              <a:rPr lang="en-US" sz="2800" dirty="0">
                <a:latin typeface="Calibri" panose="020F0502020204030204" pitchFamily="34" charset="0"/>
                <a:cs typeface="Calibri" panose="020F0502020204030204" pitchFamily="34" charset="0"/>
              </a:rPr>
              <a:t>Rules are organized by </a:t>
            </a:r>
            <a:r>
              <a:rPr lang="en-US" sz="2800" b="1" dirty="0">
                <a:latin typeface="Calibri" panose="020F0502020204030204" pitchFamily="34" charset="0"/>
                <a:cs typeface="Calibri" panose="020F0502020204030204" pitchFamily="34" charset="0"/>
              </a:rPr>
              <a:t>keywords</a:t>
            </a:r>
            <a:endParaRPr lang="en-US" sz="2800" b="1"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Each keyword has a pattern and a list of possible transform</a:t>
            </a:r>
            <a:endParaRPr lang="en-US" sz="2800" dirty="0">
              <a:latin typeface="Calibri" panose="020F0502020204030204" pitchFamily="34" charset="0"/>
              <a:cs typeface="Calibri" panose="020F050202020403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075" y="159385"/>
            <a:ext cx="10809605" cy="755015"/>
          </a:xfrm>
        </p:spPr>
        <p:txBody>
          <a:bodyPr>
            <a:normAutofit fontScale="90000"/>
          </a:bodyPr>
          <a:lstStyle/>
          <a:p>
            <a:r>
              <a:rPr lang="en-US" sz="4400" dirty="0"/>
              <a:t>Keywords are ranked from specific to general</a:t>
            </a:r>
            <a:endParaRPr lang="en-US" sz="4400" dirty="0"/>
          </a:p>
        </p:txBody>
      </p:sp>
      <p:sp>
        <p:nvSpPr>
          <p:cNvPr id="3" name="Content Placeholder 2"/>
          <p:cNvSpPr>
            <a:spLocks noGrp="1"/>
          </p:cNvSpPr>
          <p:nvPr>
            <p:ph idx="1"/>
          </p:nvPr>
        </p:nvSpPr>
        <p:spPr>
          <a:xfrm>
            <a:off x="609600" y="1219200"/>
            <a:ext cx="11582400" cy="5715000"/>
          </a:xfrm>
        </p:spPr>
        <p:txBody>
          <a:bodyPr>
            <a:normAutofit/>
          </a:bodyPr>
          <a:lstStyle/>
          <a:p>
            <a:pPr marL="318770" lvl="1" indent="0">
              <a:lnSpc>
                <a:spcPct val="100000"/>
              </a:lnSpc>
              <a:buNone/>
            </a:pPr>
            <a:r>
              <a:rPr lang="en-US" sz="3200" dirty="0">
                <a:solidFill>
                  <a:srgbClr val="0070C0"/>
                </a:solidFill>
                <a:ea typeface="Courier" pitchFamily="2" charset="0"/>
              </a:rPr>
              <a:t>User: I know everybody laughed at me</a:t>
            </a:r>
            <a:endParaRPr lang="en-US" sz="3200" dirty="0">
              <a:ea typeface="Courier" pitchFamily="2" charset="0"/>
            </a:endParaRPr>
          </a:p>
          <a:p>
            <a:pPr marL="0" indent="0">
              <a:lnSpc>
                <a:spcPct val="100000"/>
              </a:lnSpc>
            </a:pPr>
            <a:r>
              <a:rPr lang="en-US" sz="3600" dirty="0"/>
              <a:t>“I” is very general:</a:t>
            </a:r>
            <a:endParaRPr lang="en-US" sz="3600" dirty="0"/>
          </a:p>
          <a:p>
            <a:pPr marL="318770" lvl="1" indent="0">
              <a:lnSpc>
                <a:spcPct val="100000"/>
              </a:lnSpc>
              <a:buNone/>
            </a:pPr>
            <a:r>
              <a:rPr lang="en-US" sz="2800" dirty="0">
                <a:ea typeface="Courier" pitchFamily="2" charset="0"/>
              </a:rPr>
              <a:t>I: (I *) -&gt; (YOU SAY YOU 2)</a:t>
            </a:r>
            <a:endParaRPr lang="en-US" sz="2800" dirty="0">
              <a:ea typeface="Courier" pitchFamily="2" charset="0"/>
            </a:endParaRPr>
          </a:p>
          <a:p>
            <a:pPr marL="318770" lvl="1" indent="0">
              <a:lnSpc>
                <a:spcPct val="100000"/>
              </a:lnSpc>
              <a:buNone/>
            </a:pPr>
            <a:r>
              <a:rPr lang="en-US" sz="2800" dirty="0">
                <a:solidFill>
                  <a:srgbClr val="00B050"/>
                </a:solidFill>
                <a:ea typeface="Courier" pitchFamily="2" charset="0"/>
              </a:rPr>
              <a:t>ELIZA: YOU SAY YOU KNOW EVERYBODY LAUGHED AT YOU</a:t>
            </a:r>
            <a:endParaRPr lang="en-US" sz="3200" dirty="0"/>
          </a:p>
          <a:p>
            <a:pPr marL="0" indent="0">
              <a:lnSpc>
                <a:spcPct val="100000"/>
              </a:lnSpc>
              <a:spcBef>
                <a:spcPts val="300"/>
              </a:spcBef>
            </a:pPr>
            <a:r>
              <a:rPr lang="en-US" sz="3600" dirty="0"/>
              <a:t>“Everybody” is more specific and interesting</a:t>
            </a:r>
            <a:endParaRPr lang="en-US" sz="3600" dirty="0"/>
          </a:p>
          <a:p>
            <a:pPr marL="0" indent="0">
              <a:lnSpc>
                <a:spcPct val="100000"/>
              </a:lnSpc>
              <a:spcBef>
                <a:spcPts val="300"/>
              </a:spcBef>
            </a:pPr>
            <a:r>
              <a:rPr lang="en-US" sz="2400" dirty="0">
                <a:ea typeface="Courier" pitchFamily="2" charset="0"/>
              </a:rPr>
              <a:t>Everybody: (Everybody *) -&gt; (WHO IN PARTICULAR ARE YOU THINKING OF)</a:t>
            </a:r>
            <a:endParaRPr lang="en-US" sz="2400" dirty="0"/>
          </a:p>
          <a:p>
            <a:pPr marL="318770" lvl="1" indent="0">
              <a:lnSpc>
                <a:spcPct val="100000"/>
              </a:lnSpc>
              <a:buNone/>
            </a:pPr>
            <a:r>
              <a:rPr lang="en-US" sz="2800" dirty="0">
                <a:solidFill>
                  <a:srgbClr val="00B050"/>
                </a:solidFill>
                <a:ea typeface="Courier" pitchFamily="2" charset="0"/>
              </a:rPr>
              <a:t>ELIZA: WHO IN PARTICULAR ARE YOU THINKING OF?</a:t>
            </a:r>
            <a:endParaRPr lang="en-US" sz="2800" dirty="0">
              <a:solidFill>
                <a:srgbClr val="00B050"/>
              </a:solidFill>
              <a:ea typeface="Courier" pitchFamily="2" charset="0"/>
            </a:endParaRPr>
          </a:p>
          <a:p>
            <a:pPr marL="0" indent="0">
              <a:lnSpc>
                <a:spcPct val="100000"/>
              </a:lnSpc>
            </a:pPr>
            <a:r>
              <a:rPr lang="en-US" sz="3600" dirty="0"/>
              <a:t> Implementation: keywords stored with their rank </a:t>
            </a:r>
            <a:endParaRPr lang="en-US" sz="3600" dirty="0"/>
          </a:p>
          <a:p>
            <a:pPr marL="318770" lvl="1" indent="0">
              <a:lnSpc>
                <a:spcPct val="100000"/>
              </a:lnSpc>
              <a:buNone/>
            </a:pPr>
            <a:r>
              <a:rPr lang="en-US" sz="2800" dirty="0">
                <a:ea typeface="Courier" pitchFamily="2" charset="0"/>
              </a:rPr>
              <a:t>Everybody 5 (list of </a:t>
            </a:r>
            <a:r>
              <a:rPr lang="en-US" sz="2800" i="1" dirty="0">
                <a:ea typeface="Courier" pitchFamily="2" charset="0"/>
              </a:rPr>
              <a:t>transformation rules</a:t>
            </a:r>
            <a:r>
              <a:rPr lang="en-US" sz="2800" dirty="0">
                <a:ea typeface="Courier" pitchFamily="2" charset="0"/>
              </a:rPr>
              <a:t>)</a:t>
            </a:r>
            <a:endParaRPr lang="en-US" sz="2800" dirty="0">
              <a:ea typeface="Courier" pitchFamily="2" charset="0"/>
            </a:endParaRPr>
          </a:p>
          <a:p>
            <a:pPr marL="318770" lvl="1" indent="0">
              <a:lnSpc>
                <a:spcPct val="100000"/>
              </a:lnSpc>
              <a:buNone/>
            </a:pPr>
            <a:r>
              <a:rPr lang="en-US" sz="2800" dirty="0">
                <a:ea typeface="Courier" pitchFamily="2" charset="0"/>
              </a:rPr>
              <a:t>I 		 0 (list of </a:t>
            </a:r>
            <a:r>
              <a:rPr lang="en-US" sz="2800" i="1" dirty="0">
                <a:ea typeface="Courier" pitchFamily="2" charset="0"/>
              </a:rPr>
              <a:t>transformation rules</a:t>
            </a:r>
            <a:r>
              <a:rPr lang="en-US" sz="2800" dirty="0">
                <a:ea typeface="Courier" pitchFamily="2" charset="0"/>
              </a:rPr>
              <a:t>)</a:t>
            </a:r>
            <a:endParaRPr lang="en-US" sz="2800" dirty="0"/>
          </a:p>
          <a:p>
            <a:pPr marL="0" indent="0">
              <a:buNone/>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1"/>
          <a:stretch>
            <a:fillRect/>
          </a:stretch>
        </p:blipFill>
        <p:spPr>
          <a:xfrm>
            <a:off x="721041" y="368300"/>
            <a:ext cx="11439367" cy="6121400"/>
          </a:xfr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Memory</a:t>
            </a:r>
            <a:endParaRPr lang="en-US" dirty="0"/>
          </a:p>
        </p:txBody>
      </p:sp>
      <p:sp>
        <p:nvSpPr>
          <p:cNvPr id="3" name="Content Placeholder 2"/>
          <p:cNvSpPr>
            <a:spLocks noGrp="1"/>
          </p:cNvSpPr>
          <p:nvPr>
            <p:ph idx="1"/>
          </p:nvPr>
        </p:nvSpPr>
        <p:spPr>
          <a:xfrm>
            <a:off x="685800" y="1066800"/>
            <a:ext cx="11506200" cy="5486400"/>
          </a:xfrm>
        </p:spPr>
        <p:txBody>
          <a:bodyPr>
            <a:normAutofit lnSpcReduction="10000"/>
          </a:bodyPr>
          <a:lstStyle/>
          <a:p>
            <a:pPr marL="0" indent="0"/>
            <a:r>
              <a:rPr lang="en-US" sz="2400" dirty="0">
                <a:latin typeface="Courier" pitchFamily="2" charset="0"/>
                <a:ea typeface="Courier" pitchFamily="2" charset="0"/>
                <a:cs typeface="Courier" pitchFamily="2" charset="0"/>
              </a:rPr>
              <a:t>(MEMORY MY</a:t>
            </a:r>
            <a:br>
              <a:rPr lang="en-US" sz="2400" dirty="0">
                <a:latin typeface="Courier" pitchFamily="2" charset="0"/>
                <a:ea typeface="Courier" pitchFamily="2" charset="0"/>
                <a:cs typeface="Courier" pitchFamily="2" charset="0"/>
              </a:rPr>
            </a:br>
            <a:r>
              <a:rPr lang="en-US" sz="2400" dirty="0">
                <a:latin typeface="Courier" pitchFamily="2" charset="0"/>
                <a:ea typeface="Courier" pitchFamily="2" charset="0"/>
                <a:cs typeface="Courier" pitchFamily="2" charset="0"/>
              </a:rPr>
              <a:t> (0 MY 0 = LETS DISCUSS FURTHER WHY YOUR 3)</a:t>
            </a:r>
            <a:endParaRPr lang="en-US" sz="2400" dirty="0">
              <a:latin typeface="Courier" pitchFamily="2" charset="0"/>
              <a:ea typeface="Courier" pitchFamily="2" charset="0"/>
              <a:cs typeface="Courier" pitchFamily="2" charset="0"/>
            </a:endParaRPr>
          </a:p>
          <a:p>
            <a:pPr marL="0" indent="0"/>
            <a:r>
              <a:rPr lang="en-US" sz="2400" dirty="0">
                <a:latin typeface="Courier" pitchFamily="2" charset="0"/>
                <a:ea typeface="Courier" pitchFamily="2" charset="0"/>
                <a:cs typeface="Courier" pitchFamily="2" charset="0"/>
              </a:rPr>
              <a:t> (0 MY 0 = EARLIER YOU SAID YOUR 3)</a:t>
            </a:r>
            <a:endParaRPr lang="en-US" sz="2400" dirty="0">
              <a:latin typeface="Courier" pitchFamily="2" charset="0"/>
              <a:ea typeface="Courier" pitchFamily="2" charset="0"/>
              <a:cs typeface="Courier" pitchFamily="2" charset="0"/>
            </a:endParaRPr>
          </a:p>
          <a:p>
            <a:pPr marL="0" indent="0"/>
            <a:r>
              <a:rPr lang="en-US" sz="2400" dirty="0">
                <a:latin typeface="Courier" pitchFamily="2" charset="0"/>
              </a:rPr>
              <a:t> (0 MY 0 = DOES THAT HAVE ANYTHING TO DO WITH THE FACT THAT YOUR 3))</a:t>
            </a:r>
            <a:endParaRPr lang="en-US" sz="2400" dirty="0"/>
          </a:p>
          <a:p>
            <a:r>
              <a:rPr lang="en-US" sz="3200" dirty="0"/>
              <a:t>Whenever “MY” is highest keyword</a:t>
            </a:r>
            <a:endParaRPr lang="en-US" sz="3200" dirty="0"/>
          </a:p>
          <a:p>
            <a:pPr lvl="1"/>
            <a:r>
              <a:rPr lang="en-US" sz="3000" dirty="0"/>
              <a:t>Randomly select a transform on the MEMORY list </a:t>
            </a:r>
            <a:endParaRPr lang="en-US" sz="3000" dirty="0"/>
          </a:p>
          <a:p>
            <a:pPr lvl="1"/>
            <a:r>
              <a:rPr lang="en-US" sz="3000" dirty="0"/>
              <a:t>Apply to sentence</a:t>
            </a:r>
            <a:endParaRPr lang="en-US" sz="3000" dirty="0"/>
          </a:p>
          <a:p>
            <a:pPr lvl="1"/>
            <a:r>
              <a:rPr lang="en-US" sz="3000" dirty="0"/>
              <a:t>Store on a (first-in-first-out) queue</a:t>
            </a:r>
            <a:endParaRPr lang="en-US" sz="3000" dirty="0"/>
          </a:p>
          <a:p>
            <a:r>
              <a:rPr lang="en-US" sz="3200" dirty="0"/>
              <a:t>Later, if no keyword matches a sentence</a:t>
            </a:r>
            <a:endParaRPr lang="en-US" sz="3200" dirty="0"/>
          </a:p>
          <a:p>
            <a:pPr lvl="1"/>
            <a:r>
              <a:rPr lang="en-US" sz="3000" dirty="0"/>
              <a:t>Return the top of the MEMORY queue instead</a:t>
            </a:r>
            <a:endParaRPr lang="en-US" sz="3000" dirty="0"/>
          </a:p>
          <a:p>
            <a:pPr marL="0" indent="0">
              <a:buNone/>
            </a:pPr>
            <a:endParaRPr lang="en-US" sz="3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6545" y="508000"/>
            <a:ext cx="11590655" cy="635000"/>
          </a:xfrm>
        </p:spPr>
        <p:txBody>
          <a:bodyPr>
            <a:normAutofit fontScale="90000"/>
          </a:bodyPr>
          <a:lstStyle/>
          <a:p>
            <a:r>
              <a:rPr lang="en-US" dirty="0"/>
              <a:t>Ethical implications: Anthropomorphism and Privacy</a:t>
            </a:r>
            <a:endParaRPr lang="en-US" dirty="0"/>
          </a:p>
        </p:txBody>
      </p:sp>
      <p:sp>
        <p:nvSpPr>
          <p:cNvPr id="3" name="Content Placeholder 2"/>
          <p:cNvSpPr>
            <a:spLocks noGrp="1"/>
          </p:cNvSpPr>
          <p:nvPr>
            <p:ph idx="1"/>
          </p:nvPr>
        </p:nvSpPr>
        <p:spPr>
          <a:xfrm>
            <a:off x="701043" y="1371600"/>
            <a:ext cx="10789919" cy="4953000"/>
          </a:xfrm>
        </p:spPr>
        <p:txBody>
          <a:bodyPr/>
          <a:lstStyle/>
          <a:p>
            <a:r>
              <a:rPr lang="en-US" sz="3200" dirty="0"/>
              <a:t>People  became deeply emotionally involved with the program</a:t>
            </a:r>
            <a:endParaRPr lang="en-US" sz="3200" dirty="0"/>
          </a:p>
          <a:p>
            <a:r>
              <a:rPr lang="en-US" sz="3200" dirty="0"/>
              <a:t>One of </a:t>
            </a:r>
            <a:r>
              <a:rPr lang="en-US" sz="3200" dirty="0" err="1"/>
              <a:t>Weizenbaum's</a:t>
            </a:r>
            <a:r>
              <a:rPr lang="en-US" sz="3200" dirty="0"/>
              <a:t> staff asked him to leave the room when she talked with ELIZA</a:t>
            </a:r>
            <a:endParaRPr lang="en-US" sz="3200" dirty="0"/>
          </a:p>
          <a:p>
            <a:r>
              <a:rPr lang="en-US" sz="3200" dirty="0"/>
              <a:t>When he suggested that he might want to store all the ELIZA conversations for later analysis, people immediately pointed out the privacy implications</a:t>
            </a:r>
            <a:endParaRPr lang="en-US" sz="3200" dirty="0"/>
          </a:p>
          <a:p>
            <a:pPr lvl="1"/>
            <a:r>
              <a:rPr lang="en-US" sz="3200" dirty="0"/>
              <a:t>Suggesting that they were having quite private conversations with ELIZA</a:t>
            </a:r>
            <a:endParaRPr lang="en-US" sz="3200" dirty="0"/>
          </a:p>
          <a:p>
            <a:pPr lvl="1"/>
            <a:r>
              <a:rPr lang="en-US" sz="2800" dirty="0"/>
              <a:t>Despite knowing that it was just software. </a:t>
            </a:r>
            <a:endParaRPr lang="en-US" sz="3200" dirty="0"/>
          </a:p>
          <a:p>
            <a:pPr lvl="1"/>
            <a:endParaRPr lang="en-US" sz="28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508000"/>
            <a:ext cx="10789919" cy="635000"/>
          </a:xfrm>
        </p:spPr>
        <p:txBody>
          <a:bodyPr>
            <a:normAutofit fontScale="90000"/>
          </a:bodyPr>
          <a:lstStyle/>
          <a:p>
            <a:r>
              <a:rPr lang="en-US" dirty="0"/>
              <a:t>Ethical implications</a:t>
            </a:r>
            <a:endParaRPr lang="en-US" dirty="0"/>
          </a:p>
        </p:txBody>
      </p:sp>
      <p:sp>
        <p:nvSpPr>
          <p:cNvPr id="3" name="Content Placeholder 2"/>
          <p:cNvSpPr>
            <a:spLocks noGrp="1"/>
          </p:cNvSpPr>
          <p:nvPr>
            <p:ph idx="1"/>
          </p:nvPr>
        </p:nvSpPr>
        <p:spPr>
          <a:xfrm>
            <a:off x="1097283" y="1397000"/>
            <a:ext cx="10789919" cy="4953000"/>
          </a:xfrm>
        </p:spPr>
        <p:txBody>
          <a:bodyPr/>
          <a:lstStyle/>
          <a:p>
            <a:r>
              <a:rPr lang="en-US" sz="3200" dirty="0"/>
              <a:t>It worried </a:t>
            </a:r>
            <a:r>
              <a:rPr lang="en-US" sz="3200" dirty="0" err="1"/>
              <a:t>Weizenbaum</a:t>
            </a:r>
            <a:r>
              <a:rPr lang="en-US" sz="3200" dirty="0"/>
              <a:t> that people confided in ELIZA</a:t>
            </a:r>
            <a:endParaRPr lang="en-US" sz="3200" dirty="0"/>
          </a:p>
          <a:p>
            <a:pPr marL="457200" indent="-457200">
              <a:buFont typeface="Arial" panose="020B0604020202090204" pitchFamily="34" charset="0"/>
              <a:buChar char="•"/>
            </a:pPr>
            <a:r>
              <a:rPr lang="en-US" sz="3200" dirty="0"/>
              <a:t>Were people misled about how much computers understood?</a:t>
            </a:r>
            <a:endParaRPr lang="en-US" sz="3200" dirty="0"/>
          </a:p>
          <a:p>
            <a:r>
              <a:rPr lang="en-US" sz="3200" dirty="0"/>
              <a:t>Turkle studied users of ELIZA and other systems</a:t>
            </a:r>
            <a:endParaRPr lang="en-US" sz="3200" dirty="0"/>
          </a:p>
          <a:p>
            <a:pPr marL="457200" indent="-457200">
              <a:buFont typeface="Arial" panose="020B0604020202090204" pitchFamily="34" charset="0"/>
              <a:buChar char="•"/>
            </a:pPr>
            <a:r>
              <a:rPr lang="en-US" sz="3200" dirty="0"/>
              <a:t>Turkle has shown human face-to-face interaction is vital</a:t>
            </a:r>
            <a:endParaRPr lang="en-US" sz="3200" dirty="0"/>
          </a:p>
          <a:p>
            <a:pPr marL="457200" indent="-457200">
              <a:buFont typeface="Arial" panose="020B0604020202090204" pitchFamily="34" charset="0"/>
              <a:buChar char="•"/>
            </a:pPr>
            <a:r>
              <a:rPr lang="en-US" sz="3200" dirty="0"/>
              <a:t>But people also develop specific relationships with artifacts</a:t>
            </a:r>
            <a:endParaRPr lang="en-US" sz="3200" dirty="0"/>
          </a:p>
          <a:p>
            <a:pPr marL="457200" indent="-457200">
              <a:buFont typeface="Arial" panose="020B0604020202090204" pitchFamily="34" charset="0"/>
              <a:buChar char="•"/>
            </a:pPr>
            <a:r>
              <a:rPr lang="en-US" sz="3200" dirty="0"/>
              <a:t>Some users told her ELIZA was more like a kind of diary, a way to privately explore their thoughts.</a:t>
            </a:r>
            <a:endParaRPr lang="en-US" sz="3200" dirty="0"/>
          </a:p>
          <a:p>
            <a:r>
              <a:rPr lang="en-US" sz="3200" dirty="0"/>
              <a:t>Importance of </a:t>
            </a:r>
            <a:r>
              <a:rPr lang="en-US" sz="3200" b="1" dirty="0"/>
              <a:t>value-sensitive design</a:t>
            </a:r>
            <a:endParaRPr lang="en-US" sz="3200" b="1" dirty="0"/>
          </a:p>
        </p:txBody>
      </p:sp>
      <p:sp>
        <p:nvSpPr>
          <p:cNvPr id="7" name="TextBox 6"/>
          <p:cNvSpPr txBox="1"/>
          <p:nvPr/>
        </p:nvSpPr>
        <p:spPr>
          <a:xfrm>
            <a:off x="2133600" y="5957723"/>
            <a:ext cx="11277600" cy="830997"/>
          </a:xfrm>
          <a:prstGeom prst="rect">
            <a:avLst/>
          </a:prstGeom>
          <a:noFill/>
        </p:spPr>
        <p:txBody>
          <a:bodyPr wrap="square" rtlCol="0">
            <a:spAutoFit/>
          </a:bodyPr>
          <a:lstStyle/>
          <a:p>
            <a:r>
              <a:rPr lang="en-US" sz="1200" dirty="0"/>
              <a:t>Joseph </a:t>
            </a:r>
            <a:r>
              <a:rPr lang="en-US" sz="1200" dirty="0" err="1"/>
              <a:t>Weizenbaum</a:t>
            </a:r>
            <a:r>
              <a:rPr lang="en-US" sz="1200" dirty="0"/>
              <a:t>.  1976.  </a:t>
            </a:r>
            <a:r>
              <a:rPr lang="en-US" sz="1200" i="1" dirty="0"/>
              <a:t>Computer Power and Human Reason: From Judgment to Calculation</a:t>
            </a:r>
            <a:r>
              <a:rPr lang="en-US" sz="1200" dirty="0"/>
              <a:t>.  WH Freeman.</a:t>
            </a:r>
            <a:endParaRPr lang="en-US" sz="1200" dirty="0"/>
          </a:p>
          <a:p>
            <a:r>
              <a:rPr lang="en-US" sz="1200" dirty="0"/>
              <a:t>Sherry Turkle. 2011. Taking Things at Interface Value, chapter in </a:t>
            </a:r>
            <a:r>
              <a:rPr lang="en-US" sz="1200" i="1" dirty="0"/>
              <a:t>Life on the Screen.</a:t>
            </a:r>
            <a:r>
              <a:rPr lang="en-US" sz="1200" dirty="0"/>
              <a:t> Simon and Schuster. </a:t>
            </a:r>
            <a:endParaRPr lang="en-US" sz="1200" dirty="0"/>
          </a:p>
          <a:p>
            <a:r>
              <a:rPr lang="en-US" sz="1200" dirty="0"/>
              <a:t>Sherry Turkle. 2007. Authenticity in the age of digital companions. Interaction Studies, 8(3), pp.501-517</a:t>
            </a:r>
            <a:endParaRPr lang="en-US" sz="1200" dirty="0"/>
          </a:p>
          <a:p>
            <a:endParaRPr lang="en-US" sz="1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a:bodyPr>
          <a:lstStyle/>
          <a:p>
            <a:r>
              <a:rPr lang="en-US" dirty="0"/>
              <a:t>Dialogue Systems and Chatbots</a:t>
            </a:r>
            <a:endParaRPr lang="en-US" dirty="0"/>
          </a:p>
        </p:txBody>
      </p:sp>
      <p:sp>
        <p:nvSpPr>
          <p:cNvPr id="20483" name="Rectangle 3"/>
          <p:cNvSpPr>
            <a:spLocks noGrp="1" noChangeArrowheads="1"/>
          </p:cNvSpPr>
          <p:nvPr>
            <p:ph idx="1"/>
          </p:nvPr>
        </p:nvSpPr>
        <p:spPr>
          <a:xfrm>
            <a:off x="1066800" y="1371600"/>
            <a:ext cx="8839200" cy="4572000"/>
          </a:xfrm>
        </p:spPr>
        <p:txBody>
          <a:bodyPr>
            <a:normAutofit lnSpcReduction="10000"/>
          </a:bodyPr>
          <a:lstStyle/>
          <a:p>
            <a:pPr marL="0" indent="0"/>
            <a:r>
              <a:rPr lang="en-US" sz="3200" dirty="0"/>
              <a:t>Personal Assistants on phones or other devices</a:t>
            </a:r>
            <a:endParaRPr lang="en-US" sz="3200" dirty="0"/>
          </a:p>
          <a:p>
            <a:pPr marL="0" indent="0"/>
            <a:r>
              <a:rPr lang="en-US" sz="3200" dirty="0"/>
              <a:t>SIRI, Alexa, Cortana, Google Assistant</a:t>
            </a:r>
            <a:endParaRPr lang="en-US" sz="3200" dirty="0"/>
          </a:p>
          <a:p>
            <a:pPr marL="0" indent="0"/>
            <a:r>
              <a:rPr lang="en-US" sz="3200" dirty="0"/>
              <a:t>Playing music, setting timers, reading recipes</a:t>
            </a:r>
            <a:endParaRPr lang="en-US" sz="3200" dirty="0"/>
          </a:p>
          <a:p>
            <a:pPr marL="0" indent="0"/>
            <a:r>
              <a:rPr lang="en-US" sz="3200" dirty="0"/>
              <a:t>Booking reservations</a:t>
            </a:r>
            <a:endParaRPr lang="en-US" sz="3200" dirty="0"/>
          </a:p>
          <a:p>
            <a:pPr marL="0" indent="0"/>
            <a:r>
              <a:rPr lang="en-US" sz="3200" dirty="0"/>
              <a:t>Answering questions</a:t>
            </a:r>
            <a:endParaRPr lang="en-US" sz="3200" dirty="0"/>
          </a:p>
          <a:p>
            <a:pPr marL="0" indent="0"/>
            <a:r>
              <a:rPr lang="en-US" sz="3200" dirty="0"/>
              <a:t>Creative writing</a:t>
            </a:r>
            <a:endParaRPr lang="en-US" sz="3200" dirty="0"/>
          </a:p>
          <a:p>
            <a:pPr marL="0" indent="0"/>
            <a:r>
              <a:rPr lang="en-US" sz="3200" dirty="0"/>
              <a:t>Editing or rewriting text </a:t>
            </a:r>
            <a:endParaRPr lang="en-US" sz="3200" dirty="0"/>
          </a:p>
          <a:p>
            <a:pPr marL="0" indent="0"/>
            <a:r>
              <a:rPr lang="en-US" sz="3200" dirty="0"/>
              <a:t>Writing code</a:t>
            </a:r>
            <a:endParaRPr lang="en-US" sz="3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ctrTitle"/>
          </p:nvPr>
        </p:nvSpPr>
        <p:spPr>
          <a:xfrm>
            <a:off x="1905000" y="2128765"/>
            <a:ext cx="8610600" cy="1753083"/>
          </a:xfrm>
        </p:spPr>
        <p:txBody>
          <a:bodyPr>
            <a:noAutofit/>
          </a:bodyPr>
          <a:lstStyle/>
          <a:p>
            <a:r>
              <a:rPr lang="en-US" altLang="zh-CN" sz="4800" dirty="0">
                <a:solidFill>
                  <a:schemeClr val="tx2"/>
                </a:solidFill>
              </a:rPr>
              <a:t>The Frame-based ("GUS") Dialogue Architecture</a:t>
            </a:r>
            <a:endParaRPr lang="en-US" altLang="zh-CN" sz="4800" dirty="0">
              <a:solidFill>
                <a:schemeClr val="tx2"/>
              </a:solidFill>
            </a:endParaRPr>
          </a:p>
        </p:txBody>
      </p:sp>
      <p:pic>
        <p:nvPicPr>
          <p:cNvPr id="7" name="Picture 6"/>
          <p:cNvPicPr>
            <a:picLocks noChangeAspect="1"/>
          </p:cNvPicPr>
          <p:nvPr/>
        </p:nvPicPr>
        <p:blipFill>
          <a:blip r:embed="rId1"/>
          <a:stretch>
            <a:fillRect/>
          </a:stretch>
        </p:blipFill>
        <p:spPr>
          <a:xfrm>
            <a:off x="4838595" y="4817142"/>
            <a:ext cx="2517131" cy="53842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662"/>
    </mc:Choice>
    <mc:Fallback>
      <p:transition spd="slow" advTm="10662"/>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Frame-based dialogue agents</a:t>
            </a:r>
            <a:endParaRPr lang="en-US" dirty="0"/>
          </a:p>
        </p:txBody>
      </p:sp>
      <p:sp>
        <p:nvSpPr>
          <p:cNvPr id="4" name="Content Placeholder 3"/>
          <p:cNvSpPr>
            <a:spLocks noGrp="1"/>
          </p:cNvSpPr>
          <p:nvPr>
            <p:ph idx="1"/>
          </p:nvPr>
        </p:nvSpPr>
        <p:spPr>
          <a:xfrm>
            <a:off x="914400" y="1219200"/>
            <a:ext cx="10408920" cy="4572000"/>
          </a:xfrm>
        </p:spPr>
        <p:txBody>
          <a:bodyPr>
            <a:normAutofit/>
          </a:bodyPr>
          <a:lstStyle/>
          <a:p>
            <a:r>
              <a:rPr lang="en-US" sz="3200" dirty="0"/>
              <a:t>Sometimes called "</a:t>
            </a:r>
            <a:r>
              <a:rPr lang="en-US" sz="3200" b="1" dirty="0"/>
              <a:t>task-based dialogue </a:t>
            </a:r>
            <a:r>
              <a:rPr lang="en-US" sz="3200" dirty="0"/>
              <a:t>agents"</a:t>
            </a:r>
            <a:endParaRPr lang="en-US" sz="3200" dirty="0"/>
          </a:p>
          <a:p>
            <a:pPr marL="457200" indent="-457200">
              <a:buFont typeface="Arial" panose="020B0604020202090204" pitchFamily="34" charset="0"/>
              <a:buChar char="•"/>
            </a:pPr>
            <a:r>
              <a:rPr lang="en-US" sz="3200" dirty="0"/>
              <a:t>Systems that have the goal of helping a user solve a task like making a travel reservation or buying a product</a:t>
            </a:r>
            <a:endParaRPr lang="en-US" sz="3200" dirty="0"/>
          </a:p>
          <a:p>
            <a:pPr marL="0" indent="0"/>
            <a:r>
              <a:rPr lang="en-US" sz="3200" dirty="0"/>
              <a:t>Architecture: </a:t>
            </a:r>
            <a:endParaRPr lang="en-US" sz="3200" dirty="0"/>
          </a:p>
          <a:p>
            <a:pPr marL="457200" indent="-457200">
              <a:buFont typeface="Arial" panose="020B0604020202090204" pitchFamily="34" charset="0"/>
              <a:buChar char="•"/>
            </a:pPr>
            <a:r>
              <a:rPr lang="en-US" sz="3200" dirty="0"/>
              <a:t>First proposed in the GUS system of 1977</a:t>
            </a:r>
            <a:endParaRPr lang="en-US" sz="3200" dirty="0"/>
          </a:p>
          <a:p>
            <a:pPr marL="457200" indent="-457200">
              <a:buFont typeface="Arial" panose="020B0604020202090204" pitchFamily="34" charset="0"/>
              <a:buChar char="•"/>
            </a:pPr>
            <a:r>
              <a:rPr lang="en-US" sz="3200" dirty="0"/>
              <a:t>A knowledge structure representing user intentions</a:t>
            </a:r>
            <a:endParaRPr lang="en-US" sz="3200" dirty="0"/>
          </a:p>
          <a:p>
            <a:pPr marL="457200" indent="-457200">
              <a:buFont typeface="Arial" panose="020B0604020202090204" pitchFamily="34" charset="0"/>
              <a:buChar char="•"/>
            </a:pPr>
            <a:r>
              <a:rPr lang="en-US" sz="3200" dirty="0"/>
              <a:t>One or more </a:t>
            </a:r>
            <a:r>
              <a:rPr lang="en-US" sz="3200" b="1" dirty="0"/>
              <a:t>frames </a:t>
            </a:r>
            <a:r>
              <a:rPr lang="en-US" sz="3200" dirty="0"/>
              <a:t>(each</a:t>
            </a:r>
            <a:r>
              <a:rPr lang="en-US" sz="3200" b="1" dirty="0"/>
              <a:t> </a:t>
            </a:r>
            <a:r>
              <a:rPr lang="en-US" sz="3200" dirty="0"/>
              <a:t>consisting</a:t>
            </a:r>
            <a:r>
              <a:rPr lang="en-US" sz="3200" b="1" dirty="0"/>
              <a:t> </a:t>
            </a:r>
            <a:r>
              <a:rPr lang="en-US" sz="3200" dirty="0"/>
              <a:t>of</a:t>
            </a:r>
            <a:r>
              <a:rPr lang="en-US" sz="3200" b="1" dirty="0"/>
              <a:t> slots </a:t>
            </a:r>
            <a:r>
              <a:rPr lang="en-US" sz="3200" dirty="0"/>
              <a:t>with</a:t>
            </a:r>
            <a:r>
              <a:rPr lang="en-US" sz="3200" b="1" dirty="0"/>
              <a:t> values</a:t>
            </a:r>
            <a:r>
              <a:rPr lang="en-US" sz="3200" dirty="0"/>
              <a:t>)</a:t>
            </a:r>
            <a:endParaRPr lang="en-US" sz="32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The Frame</a:t>
            </a:r>
            <a:endParaRPr lang="en-US" dirty="0"/>
          </a:p>
        </p:txBody>
      </p:sp>
      <p:sp>
        <p:nvSpPr>
          <p:cNvPr id="114691" name="Rectangle 3"/>
          <p:cNvSpPr>
            <a:spLocks noGrp="1" noChangeArrowheads="1"/>
          </p:cNvSpPr>
          <p:nvPr>
            <p:ph idx="1"/>
          </p:nvPr>
        </p:nvSpPr>
        <p:spPr>
          <a:xfrm>
            <a:off x="990600" y="1066800"/>
            <a:ext cx="9525000" cy="5105400"/>
          </a:xfrm>
        </p:spPr>
        <p:txBody>
          <a:bodyPr>
            <a:normAutofit fontScale="92500" lnSpcReduction="10000"/>
          </a:bodyPr>
          <a:lstStyle/>
          <a:p>
            <a:r>
              <a:rPr lang="en-US" dirty="0"/>
              <a:t>A set of </a:t>
            </a:r>
            <a:r>
              <a:rPr lang="en-US" b="1" dirty="0"/>
              <a:t>slots</a:t>
            </a:r>
            <a:r>
              <a:rPr lang="en-US" dirty="0"/>
              <a:t>, to be filled with information of a given </a:t>
            </a:r>
            <a:r>
              <a:rPr lang="en-US" b="1" dirty="0"/>
              <a:t>type</a:t>
            </a:r>
            <a:endParaRPr lang="en-US" b="1" dirty="0"/>
          </a:p>
          <a:p>
            <a:r>
              <a:rPr lang="en-US" dirty="0"/>
              <a:t>Each associated with a </a:t>
            </a:r>
            <a:r>
              <a:rPr lang="en-US" b="1" dirty="0"/>
              <a:t>question</a:t>
            </a:r>
            <a:r>
              <a:rPr lang="en-US" dirty="0"/>
              <a:t> to the user</a:t>
            </a:r>
            <a:endParaRPr lang="en-US" dirty="0"/>
          </a:p>
          <a:p>
            <a:r>
              <a:rPr lang="en-US" dirty="0"/>
              <a:t>Sometimes called a </a:t>
            </a:r>
            <a:r>
              <a:rPr lang="en-US" b="1" dirty="0"/>
              <a:t>domain ontology</a:t>
            </a:r>
            <a:endParaRPr lang="en-US" b="1" dirty="0"/>
          </a:p>
          <a:p>
            <a:endParaRPr lang="en-US" sz="3200" dirty="0"/>
          </a:p>
          <a:p>
            <a:pPr marL="318770" lvl="1" indent="0">
              <a:buNone/>
            </a:pPr>
            <a:r>
              <a:rPr lang="en-US" sz="3200" b="1" dirty="0">
                <a:solidFill>
                  <a:srgbClr val="008000"/>
                </a:solidFill>
              </a:rPr>
              <a:t>Slot		Type	Question</a:t>
            </a:r>
            <a:endParaRPr lang="en-US" sz="3200" b="1" dirty="0">
              <a:solidFill>
                <a:srgbClr val="008000"/>
              </a:solidFill>
            </a:endParaRPr>
          </a:p>
          <a:p>
            <a:pPr marL="318770" lvl="1" indent="0">
              <a:buNone/>
            </a:pPr>
            <a:r>
              <a:rPr lang="en-US" sz="3200" dirty="0">
                <a:solidFill>
                  <a:srgbClr val="008000"/>
                </a:solidFill>
              </a:rPr>
              <a:t>ORIGIN	city		"What city are you leaving from?</a:t>
            </a:r>
            <a:endParaRPr lang="en-US" sz="3200" dirty="0">
              <a:solidFill>
                <a:srgbClr val="008000"/>
              </a:solidFill>
            </a:endParaRPr>
          </a:p>
          <a:p>
            <a:pPr marL="318770" lvl="1" indent="0">
              <a:buNone/>
            </a:pPr>
            <a:r>
              <a:rPr lang="en-US" sz="3200" dirty="0">
                <a:solidFill>
                  <a:srgbClr val="008000"/>
                </a:solidFill>
              </a:rPr>
              <a:t>DEST	  	city		"Where are you going?</a:t>
            </a:r>
            <a:endParaRPr lang="en-US" sz="3200" dirty="0">
              <a:solidFill>
                <a:srgbClr val="008000"/>
              </a:solidFill>
            </a:endParaRPr>
          </a:p>
          <a:p>
            <a:pPr marL="318770" lvl="1" indent="0">
              <a:buNone/>
            </a:pPr>
            <a:r>
              <a:rPr lang="en-US" sz="3200" dirty="0">
                <a:solidFill>
                  <a:srgbClr val="008000"/>
                </a:solidFill>
              </a:rPr>
              <a:t>DEP DATE date	"What day would you like to leave?</a:t>
            </a:r>
            <a:endParaRPr lang="en-US" sz="3200" dirty="0">
              <a:solidFill>
                <a:srgbClr val="008000"/>
              </a:solidFill>
            </a:endParaRPr>
          </a:p>
          <a:p>
            <a:pPr marL="318770" lvl="1" indent="0">
              <a:buNone/>
            </a:pPr>
            <a:r>
              <a:rPr lang="en-US" sz="3200" dirty="0">
                <a:solidFill>
                  <a:srgbClr val="008000"/>
                </a:solidFill>
              </a:rPr>
              <a:t>DEP TIME time	"What time would you like to leave?</a:t>
            </a:r>
            <a:endParaRPr lang="en-US" sz="3200" dirty="0">
              <a:solidFill>
                <a:srgbClr val="008000"/>
              </a:solidFill>
            </a:endParaRPr>
          </a:p>
          <a:p>
            <a:pPr marL="318770" lvl="1" indent="0">
              <a:buNone/>
            </a:pPr>
            <a:r>
              <a:rPr lang="en-US" sz="3200" dirty="0">
                <a:solidFill>
                  <a:srgbClr val="008000"/>
                </a:solidFill>
              </a:rPr>
              <a:t>AIRLINE	line		"What is your preferred airline?</a:t>
            </a:r>
            <a:endParaRPr lang="en-US" sz="3200" dirty="0">
              <a:solidFill>
                <a:srgbClr val="008000"/>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basic architectures</a:t>
            </a:r>
            <a:endParaRPr lang="en-US" dirty="0"/>
          </a:p>
        </p:txBody>
      </p:sp>
      <p:sp>
        <p:nvSpPr>
          <p:cNvPr id="3" name="Content Placeholder 2"/>
          <p:cNvSpPr>
            <a:spLocks noGrp="1"/>
          </p:cNvSpPr>
          <p:nvPr>
            <p:ph idx="1"/>
          </p:nvPr>
        </p:nvSpPr>
        <p:spPr>
          <a:xfrm>
            <a:off x="838203" y="1143002"/>
            <a:ext cx="10942319" cy="5257801"/>
          </a:xfrm>
        </p:spPr>
        <p:txBody>
          <a:bodyPr>
            <a:normAutofit lnSpcReduction="10000"/>
          </a:bodyPr>
          <a:lstStyle/>
          <a:p>
            <a:r>
              <a:rPr lang="en-US" sz="3600" dirty="0">
                <a:solidFill>
                  <a:schemeClr val="tx1">
                    <a:lumMod val="65000"/>
                    <a:lumOff val="35000"/>
                  </a:schemeClr>
                </a:solidFill>
              </a:rPr>
              <a:t>The </a:t>
            </a:r>
            <a:r>
              <a:rPr lang="en-US" sz="3600" b="1" dirty="0">
                <a:solidFill>
                  <a:schemeClr val="tx1">
                    <a:lumMod val="65000"/>
                    <a:lumOff val="35000"/>
                  </a:schemeClr>
                </a:solidFill>
              </a:rPr>
              <a:t>GUS</a:t>
            </a:r>
            <a:r>
              <a:rPr lang="en-US" sz="3600" dirty="0">
                <a:solidFill>
                  <a:schemeClr val="tx1">
                    <a:lumMod val="65000"/>
                    <a:lumOff val="35000"/>
                  </a:schemeClr>
                </a:solidFill>
              </a:rPr>
              <a:t> architecture</a:t>
            </a:r>
            <a:endParaRPr lang="en-US" sz="3600" dirty="0">
              <a:solidFill>
                <a:schemeClr val="tx1">
                  <a:lumMod val="65000"/>
                  <a:lumOff val="35000"/>
                </a:schemeClr>
              </a:solidFill>
            </a:endParaRPr>
          </a:p>
          <a:p>
            <a:pPr marL="457200" indent="-457200">
              <a:buFont typeface="Arial" panose="020B0604020202090204" pitchFamily="34" charset="0"/>
              <a:buChar char="•"/>
            </a:pPr>
            <a:r>
              <a:rPr lang="en-US" sz="3200" dirty="0">
                <a:solidFill>
                  <a:schemeClr val="tx1">
                    <a:lumMod val="65000"/>
                    <a:lumOff val="35000"/>
                  </a:schemeClr>
                </a:solidFill>
              </a:rPr>
              <a:t>Sometimes just called "</a:t>
            </a:r>
            <a:r>
              <a:rPr lang="en-US" sz="3200" b="1" dirty="0">
                <a:solidFill>
                  <a:schemeClr val="tx1">
                    <a:lumMod val="65000"/>
                    <a:lumOff val="35000"/>
                  </a:schemeClr>
                </a:solidFill>
              </a:rPr>
              <a:t>frame-based</a:t>
            </a:r>
            <a:r>
              <a:rPr lang="en-US" sz="3200" dirty="0">
                <a:solidFill>
                  <a:schemeClr val="tx1">
                    <a:lumMod val="65000"/>
                    <a:lumOff val="35000"/>
                  </a:schemeClr>
                </a:solidFill>
              </a:rPr>
              <a:t>" architecture</a:t>
            </a:r>
            <a:endParaRPr lang="en-US" sz="3200" dirty="0">
              <a:solidFill>
                <a:schemeClr val="tx1">
                  <a:lumMod val="65000"/>
                  <a:lumOff val="35000"/>
                </a:schemeClr>
              </a:solidFill>
            </a:endParaRPr>
          </a:p>
          <a:p>
            <a:pPr marL="457200" indent="-457200">
              <a:buFont typeface="Arial" panose="020B0604020202090204" pitchFamily="34" charset="0"/>
              <a:buChar char="•"/>
            </a:pPr>
            <a:r>
              <a:rPr lang="en-US" sz="3200" dirty="0">
                <a:solidFill>
                  <a:schemeClr val="tx1">
                    <a:lumMod val="65000"/>
                    <a:lumOff val="35000"/>
                  </a:schemeClr>
                </a:solidFill>
              </a:rPr>
              <a:t>Over 40 years old, but still used in most industrial task-based dialogue agents</a:t>
            </a:r>
            <a:endParaRPr lang="en-US" sz="3200" dirty="0">
              <a:solidFill>
                <a:schemeClr val="tx1">
                  <a:lumMod val="65000"/>
                  <a:lumOff val="35000"/>
                </a:schemeClr>
              </a:solidFill>
            </a:endParaRPr>
          </a:p>
          <a:p>
            <a:pPr marL="457200" indent="-457200">
              <a:buFont typeface="Arial" panose="020B0604020202090204" pitchFamily="34" charset="0"/>
              <a:buChar char="•"/>
            </a:pPr>
            <a:r>
              <a:rPr lang="en-US" sz="2000" dirty="0" err="1">
                <a:solidFill>
                  <a:schemeClr val="tx1">
                    <a:lumMod val="65000"/>
                    <a:lumOff val="35000"/>
                  </a:schemeClr>
                </a:solidFill>
              </a:rPr>
              <a:t>Bobrow</a:t>
            </a:r>
            <a:r>
              <a:rPr lang="en-US" sz="2000" dirty="0">
                <a:solidFill>
                  <a:schemeClr val="tx1">
                    <a:lumMod val="65000"/>
                    <a:lumOff val="35000"/>
                  </a:schemeClr>
                </a:solidFill>
              </a:rPr>
              <a:t>, Daniel G., Ronald M. Kaplan, Martin Kay, Donald A. Norman, Henry Thompson, and Terry Winograd. 1977. "</a:t>
            </a:r>
            <a:r>
              <a:rPr lang="en-US" sz="2000" b="1" dirty="0">
                <a:solidFill>
                  <a:schemeClr val="tx1">
                    <a:lumMod val="65000"/>
                    <a:lumOff val="35000"/>
                  </a:schemeClr>
                </a:solidFill>
              </a:rPr>
              <a:t>GUS</a:t>
            </a:r>
            <a:r>
              <a:rPr lang="en-US" sz="2000" dirty="0">
                <a:solidFill>
                  <a:schemeClr val="tx1">
                    <a:lumMod val="65000"/>
                    <a:lumOff val="35000"/>
                  </a:schemeClr>
                </a:solidFill>
              </a:rPr>
              <a:t>, a frame-driven dialog system." </a:t>
            </a:r>
            <a:r>
              <a:rPr lang="en-US" sz="2000" i="1" dirty="0">
                <a:solidFill>
                  <a:schemeClr val="tx1">
                    <a:lumMod val="65000"/>
                    <a:lumOff val="35000"/>
                  </a:schemeClr>
                </a:solidFill>
              </a:rPr>
              <a:t>Artificial Intelligence</a:t>
            </a:r>
            <a:r>
              <a:rPr lang="en-US" sz="2000" dirty="0">
                <a:solidFill>
                  <a:schemeClr val="tx1">
                    <a:lumMod val="65000"/>
                    <a:lumOff val="35000"/>
                  </a:schemeClr>
                </a:solidFill>
              </a:rPr>
              <a:t> 8, 2:155-173.</a:t>
            </a:r>
            <a:endParaRPr lang="en-US" sz="3200" dirty="0">
              <a:solidFill>
                <a:schemeClr val="tx1">
                  <a:lumMod val="65000"/>
                  <a:lumOff val="35000"/>
                </a:schemeClr>
              </a:solidFill>
            </a:endParaRPr>
          </a:p>
          <a:p>
            <a:pPr marL="0" indent="0"/>
            <a:r>
              <a:rPr lang="en-US" sz="3600" dirty="0">
                <a:solidFill>
                  <a:schemeClr val="tx1">
                    <a:lumMod val="65000"/>
                    <a:lumOff val="35000"/>
                  </a:schemeClr>
                </a:solidFill>
              </a:rPr>
              <a:t>The </a:t>
            </a:r>
            <a:r>
              <a:rPr lang="en-US" sz="3600" b="1" dirty="0">
                <a:solidFill>
                  <a:schemeClr val="tx1">
                    <a:lumMod val="65000"/>
                    <a:lumOff val="35000"/>
                  </a:schemeClr>
                </a:solidFill>
              </a:rPr>
              <a:t>dialogue-state</a:t>
            </a:r>
            <a:r>
              <a:rPr lang="en-US" sz="3600" dirty="0">
                <a:solidFill>
                  <a:schemeClr val="tx1">
                    <a:lumMod val="65000"/>
                    <a:lumOff val="35000"/>
                  </a:schemeClr>
                </a:solidFill>
              </a:rPr>
              <a:t> architecture</a:t>
            </a:r>
            <a:endParaRPr lang="en-US" sz="3600" dirty="0">
              <a:solidFill>
                <a:schemeClr val="tx1">
                  <a:lumMod val="65000"/>
                  <a:lumOff val="35000"/>
                </a:schemeClr>
              </a:solidFill>
            </a:endParaRPr>
          </a:p>
          <a:p>
            <a:pPr marL="457200" indent="-457200">
              <a:buFont typeface="Arial" panose="020B0604020202090204" pitchFamily="34" charset="0"/>
              <a:buChar char="•"/>
            </a:pPr>
            <a:r>
              <a:rPr lang="en-US" sz="3200" dirty="0">
                <a:solidFill>
                  <a:schemeClr val="tx1">
                    <a:lumMod val="65000"/>
                    <a:lumOff val="35000"/>
                  </a:schemeClr>
                </a:solidFill>
              </a:rPr>
              <a:t>Extension of GUS</a:t>
            </a:r>
            <a:endParaRPr lang="en-US" sz="3200" dirty="0">
              <a:solidFill>
                <a:schemeClr val="tx1">
                  <a:lumMod val="65000"/>
                  <a:lumOff val="35000"/>
                </a:schemeClr>
              </a:solidFill>
            </a:endParaRPr>
          </a:p>
          <a:p>
            <a:pPr marL="457200" indent="-457200">
              <a:buFont typeface="Arial" panose="020B0604020202090204" pitchFamily="34" charset="0"/>
              <a:buChar char="•"/>
            </a:pPr>
            <a:r>
              <a:rPr lang="en-US" sz="3200" dirty="0">
                <a:solidFill>
                  <a:schemeClr val="tx1">
                    <a:lumMod val="65000"/>
                    <a:lumOff val="35000"/>
                  </a:schemeClr>
                </a:solidFill>
              </a:rPr>
              <a:t>More common in research systems</a:t>
            </a:r>
            <a:endParaRPr lang="en-US" sz="3200" dirty="0">
              <a:solidFill>
                <a:schemeClr val="tx1">
                  <a:lumMod val="65000"/>
                  <a:lumOff val="35000"/>
                </a:schemeClr>
              </a:solidFill>
            </a:endParaRPr>
          </a:p>
          <a:p>
            <a:pPr marL="457200" indent="-457200">
              <a:buFont typeface="Arial" panose="020B0604020202090204" pitchFamily="34" charset="0"/>
              <a:buChar char="•"/>
            </a:pPr>
            <a:r>
              <a:rPr lang="en-US" sz="3200" dirty="0">
                <a:solidFill>
                  <a:schemeClr val="tx1">
                    <a:lumMod val="65000"/>
                    <a:lumOff val="35000"/>
                  </a:schemeClr>
                </a:solidFill>
              </a:rPr>
              <a:t>Some aspects making their way into industrial systems</a:t>
            </a:r>
            <a:endParaRPr lang="en-US" sz="3200" dirty="0">
              <a:solidFill>
                <a:schemeClr val="tx1">
                  <a:lumMod val="65000"/>
                  <a:lumOff val="35000"/>
                </a:schemeClr>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1"/>
          <a:srcRect/>
          <a:stretch>
            <a:fillRect/>
          </a:stretch>
        </p:blipFill>
        <p:spPr>
          <a:xfrm>
            <a:off x="1524000" y="131502"/>
            <a:ext cx="9662736" cy="6383790"/>
          </a:xfr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ChangeArrowheads="1"/>
          </p:cNvSpPr>
          <p:nvPr>
            <p:ph type="title"/>
          </p:nvPr>
        </p:nvSpPr>
        <p:spPr>
          <a:xfrm>
            <a:off x="1295400" y="274642"/>
            <a:ext cx="10058400" cy="1173161"/>
          </a:xfrm>
        </p:spPr>
        <p:txBody>
          <a:bodyPr>
            <a:normAutofit fontScale="90000"/>
          </a:bodyPr>
          <a:lstStyle/>
          <a:p>
            <a:r>
              <a:rPr lang="en-US" dirty="0"/>
              <a:t>Control structure for GUS frame architecture</a:t>
            </a:r>
            <a:endParaRPr lang="en-US" dirty="0"/>
          </a:p>
        </p:txBody>
      </p:sp>
      <p:sp>
        <p:nvSpPr>
          <p:cNvPr id="116739" name="Rectangle 3"/>
          <p:cNvSpPr>
            <a:spLocks noGrp="1" noChangeArrowheads="1"/>
          </p:cNvSpPr>
          <p:nvPr>
            <p:ph idx="1"/>
          </p:nvPr>
        </p:nvSpPr>
        <p:spPr>
          <a:xfrm>
            <a:off x="838200" y="1524000"/>
            <a:ext cx="10591800" cy="4648200"/>
          </a:xfrm>
        </p:spPr>
        <p:txBody>
          <a:bodyPr>
            <a:normAutofit/>
          </a:bodyPr>
          <a:lstStyle/>
          <a:p>
            <a:pPr marL="0" indent="0"/>
            <a:r>
              <a:rPr lang="en-US" sz="3600" dirty="0"/>
              <a:t>System asks questions of user, filling any slots that user specifies</a:t>
            </a:r>
            <a:endParaRPr lang="en-US" sz="3600" dirty="0"/>
          </a:p>
          <a:p>
            <a:pPr marL="0" indent="0"/>
            <a:r>
              <a:rPr lang="en-US" sz="3600" dirty="0"/>
              <a:t>User might fill many slots at a time:</a:t>
            </a:r>
            <a:endParaRPr lang="en-US" sz="3600" dirty="0"/>
          </a:p>
          <a:p>
            <a:pPr marL="571500" indent="-571500">
              <a:buFont typeface="Arial" panose="020B0604020202090204" pitchFamily="34" charset="0"/>
              <a:buChar char="•"/>
            </a:pPr>
            <a:r>
              <a:rPr lang="en-US" dirty="0"/>
              <a:t>I want a flight </a:t>
            </a:r>
            <a:r>
              <a:rPr lang="en-US" dirty="0">
                <a:solidFill>
                  <a:srgbClr val="00B050"/>
                </a:solidFill>
              </a:rPr>
              <a:t>from San Francisco </a:t>
            </a:r>
            <a:r>
              <a:rPr lang="en-US" dirty="0">
                <a:solidFill>
                  <a:srgbClr val="00B0F0"/>
                </a:solidFill>
              </a:rPr>
              <a:t>to Denver </a:t>
            </a:r>
            <a:r>
              <a:rPr lang="en-US" dirty="0">
                <a:solidFill>
                  <a:schemeClr val="accent1">
                    <a:lumMod val="75000"/>
                  </a:schemeClr>
                </a:solidFill>
              </a:rPr>
              <a:t>one way</a:t>
            </a:r>
            <a:r>
              <a:rPr lang="en-US" dirty="0"/>
              <a:t> </a:t>
            </a:r>
            <a:r>
              <a:rPr lang="en-US" dirty="0">
                <a:solidFill>
                  <a:schemeClr val="bg2">
                    <a:lumMod val="75000"/>
                  </a:schemeClr>
                </a:solidFill>
              </a:rPr>
              <a:t>leaving after five p.m</a:t>
            </a:r>
            <a:r>
              <a:rPr lang="en-US" dirty="0"/>
              <a:t>. </a:t>
            </a:r>
            <a:r>
              <a:rPr lang="en-US" dirty="0">
                <a:solidFill>
                  <a:schemeClr val="bg1">
                    <a:lumMod val="50000"/>
                  </a:schemeClr>
                </a:solidFill>
              </a:rPr>
              <a:t>on Tuesday</a:t>
            </a:r>
            <a:r>
              <a:rPr lang="en-US" dirty="0"/>
              <a:t>. </a:t>
            </a:r>
            <a:endParaRPr lang="en-US" sz="3600" dirty="0"/>
          </a:p>
          <a:p>
            <a:pPr marL="57150" lvl="1" indent="-46355">
              <a:buNone/>
            </a:pPr>
            <a:r>
              <a:rPr lang="en-US" sz="3600" dirty="0"/>
              <a:t>When frame is filled, do database query</a:t>
            </a:r>
            <a:endParaRPr lang="en-US" sz="36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GUS slots have condition-action rules attached</a:t>
            </a:r>
            <a:endParaRPr lang="en-US" dirty="0"/>
          </a:p>
        </p:txBody>
      </p:sp>
      <p:sp>
        <p:nvSpPr>
          <p:cNvPr id="3" name="Content Placeholder 2"/>
          <p:cNvSpPr>
            <a:spLocks noGrp="1"/>
          </p:cNvSpPr>
          <p:nvPr>
            <p:ph idx="1"/>
          </p:nvPr>
        </p:nvSpPr>
        <p:spPr>
          <a:xfrm>
            <a:off x="914403" y="1295400"/>
            <a:ext cx="9494517" cy="4572000"/>
          </a:xfrm>
        </p:spPr>
        <p:txBody>
          <a:bodyPr/>
          <a:lstStyle/>
          <a:p>
            <a:r>
              <a:rPr lang="en-US" sz="3200" dirty="0"/>
              <a:t>Some rules attached to the DESTINATION slot for the plane booking frame</a:t>
            </a:r>
            <a:endParaRPr lang="en-US" sz="3200" dirty="0"/>
          </a:p>
          <a:p>
            <a:pPr marL="514350" indent="-514350">
              <a:buFont typeface="+mj-lt"/>
              <a:buAutoNum type="arabicPeriod"/>
            </a:pPr>
            <a:r>
              <a:rPr lang="en-US" sz="3200" dirty="0"/>
              <a:t> Once the user has specified the destination</a:t>
            </a:r>
            <a:endParaRPr lang="en-US" sz="3200" dirty="0"/>
          </a:p>
          <a:p>
            <a:pPr marL="854075" lvl="1" indent="-457200">
              <a:buFont typeface="Arial" panose="020B0604020202090204" pitchFamily="34" charset="0"/>
              <a:buChar char="•"/>
            </a:pPr>
            <a:r>
              <a:rPr lang="en-US" sz="2800" dirty="0"/>
              <a:t>Enter that city as the default </a:t>
            </a:r>
            <a:r>
              <a:rPr lang="en-US" sz="2800" i="1" dirty="0" err="1"/>
              <a:t>StayLocation</a:t>
            </a:r>
            <a:r>
              <a:rPr lang="en-US" sz="2800" i="1" dirty="0"/>
              <a:t> </a:t>
            </a:r>
            <a:r>
              <a:rPr lang="en-US" sz="2800" dirty="0"/>
              <a:t>for the hotel booking frame. </a:t>
            </a:r>
            <a:endParaRPr lang="en-US" sz="2800" dirty="0"/>
          </a:p>
          <a:p>
            <a:pPr marL="514350" indent="-514350">
              <a:buFont typeface="+mj-lt"/>
              <a:buAutoNum type="arabicPeriod"/>
            </a:pPr>
            <a:r>
              <a:rPr lang="en-US" sz="3200" dirty="0"/>
              <a:t> Once the user has specified DESTINATION DAY for a short trip </a:t>
            </a:r>
            <a:endParaRPr lang="en-US" sz="3200" dirty="0"/>
          </a:p>
          <a:p>
            <a:pPr marL="854075" lvl="1" indent="-457200">
              <a:buFont typeface="Arial" panose="020B0604020202090204" pitchFamily="34" charset="0"/>
              <a:buChar char="•"/>
            </a:pPr>
            <a:r>
              <a:rPr lang="en-US" sz="2800" dirty="0"/>
              <a:t>Automatically copy as ARRIVAL DAY. </a:t>
            </a:r>
            <a:endParaRPr lang="en-US" sz="2800" dirty="0"/>
          </a:p>
          <a:p>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GUS systems have multiple frames</a:t>
            </a:r>
            <a:endParaRPr lang="en-US" dirty="0"/>
          </a:p>
        </p:txBody>
      </p:sp>
      <p:sp>
        <p:nvSpPr>
          <p:cNvPr id="3" name="Content Placeholder 2"/>
          <p:cNvSpPr>
            <a:spLocks noGrp="1"/>
          </p:cNvSpPr>
          <p:nvPr>
            <p:ph idx="1"/>
          </p:nvPr>
        </p:nvSpPr>
        <p:spPr>
          <a:xfrm>
            <a:off x="762003" y="1219200"/>
            <a:ext cx="11399519" cy="4572000"/>
          </a:xfrm>
        </p:spPr>
        <p:txBody>
          <a:bodyPr>
            <a:normAutofit fontScale="92500" lnSpcReduction="10000"/>
          </a:bodyPr>
          <a:lstStyle/>
          <a:p>
            <a:r>
              <a:rPr lang="en-US" dirty="0"/>
              <a:t>Frames like:</a:t>
            </a:r>
            <a:endParaRPr lang="en-US" dirty="0"/>
          </a:p>
          <a:p>
            <a:pPr marL="457200" indent="-457200">
              <a:buFont typeface="Arial" panose="020B0604020202090204" pitchFamily="34" charset="0"/>
              <a:buChar char="•"/>
            </a:pPr>
            <a:r>
              <a:rPr lang="en-US" dirty="0"/>
              <a:t>Car or hotel reservations</a:t>
            </a:r>
            <a:endParaRPr lang="en-US" dirty="0"/>
          </a:p>
          <a:p>
            <a:pPr marL="457200" indent="-457200">
              <a:buFont typeface="Arial" panose="020B0604020202090204" pitchFamily="34" charset="0"/>
              <a:buChar char="•"/>
            </a:pPr>
            <a:r>
              <a:rPr lang="en-US" dirty="0"/>
              <a:t>General route information</a:t>
            </a:r>
            <a:endParaRPr lang="en-US" dirty="0"/>
          </a:p>
          <a:p>
            <a:pPr marL="854075" lvl="1" indent="-457200">
              <a:buFont typeface="Arial" panose="020B0604020202090204" pitchFamily="34" charset="0"/>
              <a:buChar char="•"/>
            </a:pPr>
            <a:r>
              <a:rPr lang="en-US" i="1" dirty="0"/>
              <a:t>Which airlines fly from Boston to San Francisco?</a:t>
            </a:r>
            <a:r>
              <a:rPr lang="en-US" dirty="0"/>
              <a:t>, </a:t>
            </a:r>
            <a:endParaRPr lang="en-US" dirty="0"/>
          </a:p>
          <a:p>
            <a:pPr marL="457200" indent="-457200">
              <a:buFont typeface="Arial" panose="020B0604020202090204" pitchFamily="34" charset="0"/>
              <a:buChar char="•"/>
            </a:pPr>
            <a:r>
              <a:rPr lang="en-US" dirty="0"/>
              <a:t>Information about airfare practices </a:t>
            </a:r>
            <a:endParaRPr lang="en-US" dirty="0"/>
          </a:p>
          <a:p>
            <a:pPr marL="854075" lvl="1" indent="-457200">
              <a:buFont typeface="Arial" panose="020B0604020202090204" pitchFamily="34" charset="0"/>
              <a:buChar char="•"/>
            </a:pPr>
            <a:r>
              <a:rPr lang="en-US" i="1" dirty="0"/>
              <a:t>Do I have to stay a specific number of days to get a decent airfare?</a:t>
            </a:r>
            <a:r>
              <a:rPr lang="en-US" dirty="0"/>
              <a:t>). </a:t>
            </a:r>
            <a:endParaRPr lang="en-US" dirty="0"/>
          </a:p>
          <a:p>
            <a:r>
              <a:rPr lang="en-US" dirty="0"/>
              <a:t>Frame detection:</a:t>
            </a:r>
            <a:endParaRPr lang="en-US" dirty="0"/>
          </a:p>
          <a:p>
            <a:pPr marL="457200" indent="-457200">
              <a:buFont typeface="Arial" panose="020B0604020202090204" pitchFamily="34" charset="0"/>
              <a:buChar char="•"/>
            </a:pPr>
            <a:r>
              <a:rPr lang="en-US" dirty="0"/>
              <a:t>System must detect which slot of which frame user is filling</a:t>
            </a:r>
            <a:endParaRPr lang="en-US" dirty="0"/>
          </a:p>
          <a:p>
            <a:pPr marL="457200" indent="-457200">
              <a:buFont typeface="Arial" panose="020B0604020202090204" pitchFamily="34" charset="0"/>
              <a:buChar char="•"/>
            </a:pPr>
            <a:r>
              <a:rPr lang="en-US" dirty="0"/>
              <a:t>And switch dialogue control to that frame. </a:t>
            </a:r>
            <a:endParaRPr lang="en-US" dirty="0"/>
          </a:p>
          <a:p>
            <a:endParaRPr 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ctrTitle"/>
          </p:nvPr>
        </p:nvSpPr>
        <p:spPr>
          <a:xfrm>
            <a:off x="1905000" y="2128765"/>
            <a:ext cx="8610600" cy="1753083"/>
          </a:xfrm>
        </p:spPr>
        <p:txBody>
          <a:bodyPr>
            <a:noAutofit/>
          </a:bodyPr>
          <a:lstStyle/>
          <a:p>
            <a:r>
              <a:rPr lang="en-US" altLang="zh-CN" sz="4800" dirty="0">
                <a:solidFill>
                  <a:schemeClr val="tx2"/>
                </a:solidFill>
              </a:rPr>
              <a:t>The Dialogue-State Architecture</a:t>
            </a:r>
            <a:endParaRPr lang="en-US" altLang="zh-CN" sz="4800" dirty="0">
              <a:solidFill>
                <a:schemeClr val="tx2"/>
              </a:solidFill>
            </a:endParaRPr>
          </a:p>
        </p:txBody>
      </p:sp>
      <p:pic>
        <p:nvPicPr>
          <p:cNvPr id="7" name="Picture 6"/>
          <p:cNvPicPr>
            <a:picLocks noChangeAspect="1"/>
          </p:cNvPicPr>
          <p:nvPr/>
        </p:nvPicPr>
        <p:blipFill>
          <a:blip r:embed="rId1"/>
          <a:stretch>
            <a:fillRect/>
          </a:stretch>
        </p:blipFill>
        <p:spPr>
          <a:xfrm>
            <a:off x="4838595" y="4817142"/>
            <a:ext cx="2517131" cy="53842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662"/>
    </mc:Choice>
    <mc:Fallback>
      <p:transition spd="slow" advTm="10662"/>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Dialogue-State or Belief-State Architecture</a:t>
            </a:r>
            <a:endParaRPr lang="en-US" dirty="0"/>
          </a:p>
        </p:txBody>
      </p:sp>
      <p:sp>
        <p:nvSpPr>
          <p:cNvPr id="6" name="Content Placeholder 5"/>
          <p:cNvSpPr>
            <a:spLocks noGrp="1"/>
          </p:cNvSpPr>
          <p:nvPr>
            <p:ph idx="1"/>
          </p:nvPr>
        </p:nvSpPr>
        <p:spPr>
          <a:xfrm>
            <a:off x="958855" y="1295400"/>
            <a:ext cx="10408915" cy="4572000"/>
          </a:xfrm>
        </p:spPr>
        <p:txBody>
          <a:bodyPr/>
          <a:lstStyle/>
          <a:p>
            <a:pPr algn="just"/>
            <a:r>
              <a:rPr lang="en-US" sz="3600" dirty="0"/>
              <a:t>A more sophisticated version of the frame-based architecture</a:t>
            </a:r>
            <a:endParaRPr lang="en-US" sz="3600" dirty="0"/>
          </a:p>
          <a:p>
            <a:pPr algn="just"/>
            <a:r>
              <a:rPr lang="en-US" sz="3600" dirty="0"/>
              <a:t>Has dialogue acts, more ML, better generation</a:t>
            </a:r>
            <a:endParaRPr lang="en-US" sz="3600" dirty="0"/>
          </a:p>
          <a:p>
            <a:pPr algn="just"/>
            <a:r>
              <a:rPr lang="en-US" sz="3600" dirty="0"/>
              <a:t>The basis for modern research systems</a:t>
            </a:r>
            <a:endParaRPr lang="en-US" sz="3600" dirty="0"/>
          </a:p>
          <a:p>
            <a:pPr algn="just"/>
            <a:r>
              <a:rPr lang="en-US" sz="3600" dirty="0"/>
              <a:t>Slowly making its way into industrial systems</a:t>
            </a:r>
            <a:endParaRPr lang="en-US" sz="3600" dirty="0"/>
          </a:p>
          <a:p>
            <a:pPr marL="571500" indent="-571500" algn="just">
              <a:buFont typeface="Arial" panose="020B0604020202090204" pitchFamily="34" charset="0"/>
              <a:buChar char="•"/>
            </a:pPr>
            <a:r>
              <a:rPr lang="en-US" sz="3600" dirty="0"/>
              <a:t>Some aspects (ML for slot-understanding) already widely used industrially</a:t>
            </a:r>
            <a:endParaRPr lang="en-US" sz="3600" dirty="0"/>
          </a:p>
          <a:p>
            <a:pPr algn="just"/>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Two kinds of dialogue system architectures</a:t>
            </a:r>
            <a:endParaRPr lang="en-US" dirty="0"/>
          </a:p>
        </p:txBody>
      </p:sp>
      <p:sp>
        <p:nvSpPr>
          <p:cNvPr id="4" name="Content Placeholder 3"/>
          <p:cNvSpPr>
            <a:spLocks noGrp="1"/>
          </p:cNvSpPr>
          <p:nvPr>
            <p:ph idx="1"/>
          </p:nvPr>
        </p:nvSpPr>
        <p:spPr>
          <a:xfrm>
            <a:off x="1371600" y="1524000"/>
            <a:ext cx="10515600" cy="5105401"/>
          </a:xfrm>
        </p:spPr>
        <p:txBody>
          <a:bodyPr>
            <a:normAutofit fontScale="92500" lnSpcReduction="10000"/>
          </a:bodyPr>
          <a:lstStyle/>
          <a:p>
            <a:pPr marL="742950" indent="-742950">
              <a:buFont typeface="+mj-lt"/>
              <a:buAutoNum type="arabicPeriod"/>
            </a:pPr>
            <a:r>
              <a:rPr lang="en-US" sz="4000" dirty="0"/>
              <a:t>Frame-based Task-oriented Dialogue Systems</a:t>
            </a:r>
            <a:endParaRPr lang="en-US" sz="4000" dirty="0"/>
          </a:p>
          <a:p>
            <a:pPr marL="890270" lvl="1" indent="-571500">
              <a:buFont typeface="Arial" panose="020B0604020202090204" pitchFamily="34" charset="0"/>
              <a:buChar char="•"/>
            </a:pPr>
            <a:r>
              <a:rPr lang="en-US" sz="3600" dirty="0"/>
              <a:t>Can talk to users to accomplish simple fixed tasks</a:t>
            </a:r>
            <a:endParaRPr lang="en-US" sz="3600" dirty="0"/>
          </a:p>
          <a:p>
            <a:pPr marL="1001395" lvl="2" indent="-571500">
              <a:buFont typeface="Arial" panose="020B0604020202090204" pitchFamily="34" charset="0"/>
              <a:buChar char="•"/>
            </a:pPr>
            <a:r>
              <a:rPr lang="en-US" sz="3200" dirty="0"/>
              <a:t>simple personal assistants (Siri, Alexa)</a:t>
            </a:r>
            <a:endParaRPr lang="en-US" sz="3200" dirty="0"/>
          </a:p>
          <a:p>
            <a:pPr marL="1001395" lvl="2" indent="-571500">
              <a:buFont typeface="Arial" panose="020B0604020202090204" pitchFamily="34" charset="0"/>
              <a:buChar char="•"/>
            </a:pPr>
            <a:r>
              <a:rPr lang="en-US" sz="3200" dirty="0"/>
              <a:t>booking flights or finding restaurants</a:t>
            </a:r>
            <a:endParaRPr lang="en-US" sz="3200" dirty="0"/>
          </a:p>
          <a:p>
            <a:pPr marL="742950" indent="-742950">
              <a:buFont typeface="+mj-lt"/>
              <a:buAutoNum type="arabicPeriod"/>
            </a:pPr>
            <a:r>
              <a:rPr lang="en-US" sz="4000" dirty="0"/>
              <a:t>LLM Chatbots</a:t>
            </a:r>
            <a:endParaRPr lang="en-US" sz="4000" dirty="0"/>
          </a:p>
          <a:p>
            <a:pPr marL="968375" lvl="1" indent="-571500">
              <a:buFont typeface="Arial" panose="020B0604020202090204" pitchFamily="34" charset="0"/>
              <a:buChar char="•"/>
            </a:pPr>
            <a:r>
              <a:rPr lang="en-US" sz="3600" dirty="0"/>
              <a:t>Can talk to users to do many tasks with text or code</a:t>
            </a:r>
            <a:endParaRPr lang="en-US" sz="3600" dirty="0"/>
          </a:p>
          <a:p>
            <a:pPr marL="1079500" lvl="2" indent="-571500">
              <a:buFont typeface="Arial" panose="020B0604020202090204" pitchFamily="34" charset="0"/>
              <a:buChar char="•"/>
            </a:pPr>
            <a:r>
              <a:rPr lang="en-US" sz="3200" dirty="0"/>
              <a:t>Answering questions</a:t>
            </a:r>
            <a:endParaRPr lang="en-US" sz="3200" dirty="0"/>
          </a:p>
          <a:p>
            <a:pPr marL="1079500" lvl="2" indent="-571500">
              <a:buFont typeface="Arial" panose="020B0604020202090204" pitchFamily="34" charset="0"/>
              <a:buChar char="•"/>
            </a:pPr>
            <a:r>
              <a:rPr lang="en-US" sz="3200" dirty="0"/>
              <a:t>Writing, summarizing , or editing text or code</a:t>
            </a:r>
            <a:endParaRPr lang="en-US" sz="3200" dirty="0"/>
          </a:p>
          <a:p>
            <a:pPr marL="968375" lvl="1" indent="-571500">
              <a:buFont typeface="Arial" panose="020B0604020202090204" pitchFamily="34" charset="0"/>
              <a:buChar char="•"/>
            </a:pPr>
            <a:r>
              <a:rPr lang="en-US" sz="3600" dirty="0"/>
              <a:t>Are quickly acquiring abilities to act as agents</a:t>
            </a:r>
            <a:endParaRPr lang="en-US" sz="3600" dirty="0"/>
          </a:p>
          <a:p>
            <a:pPr marL="396875" lvl="1" indent="0">
              <a:buNone/>
            </a:pPr>
            <a:endParaRPr lang="en-US" sz="3600" dirty="0"/>
          </a:p>
          <a:p>
            <a:pPr marL="890270" lvl="1" indent="-571500">
              <a:buFont typeface="Arial" panose="020B0604020202090204" pitchFamily="34" charset="0"/>
              <a:buChar char="•"/>
            </a:pPr>
            <a:endParaRPr lang="en-US" sz="3600" dirty="0"/>
          </a:p>
          <a:p>
            <a:pPr marL="318770" lvl="1" indent="0">
              <a:buNone/>
            </a:pPr>
            <a:endParaRPr lang="en-US" sz="36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3600" y="2350979"/>
            <a:ext cx="10058400" cy="907196"/>
          </a:xfrm>
        </p:spPr>
        <p:txBody>
          <a:bodyPr/>
          <a:lstStyle/>
          <a:p>
            <a:r>
              <a:rPr lang="en-US" dirty="0"/>
              <a:t>The Dialogue-State Architecture</a:t>
            </a:r>
            <a:endParaRPr lang="en-US" dirty="0"/>
          </a:p>
        </p:txBody>
      </p:sp>
      <p:pic>
        <p:nvPicPr>
          <p:cNvPr id="5" name="Content Placeholder 4"/>
          <p:cNvPicPr>
            <a:picLocks noGrp="1" noChangeAspect="1"/>
          </p:cNvPicPr>
          <p:nvPr>
            <p:ph idx="1"/>
          </p:nvPr>
        </p:nvPicPr>
        <p:blipFill>
          <a:blip r:embed="rId1"/>
          <a:stretch>
            <a:fillRect/>
          </a:stretch>
        </p:blipFill>
        <p:spPr>
          <a:xfrm>
            <a:off x="207085" y="0"/>
            <a:ext cx="11559200" cy="6844963"/>
          </a:xfrm>
        </p:spPr>
      </p:pic>
      <p:sp>
        <p:nvSpPr>
          <p:cNvPr id="8" name="Rectangle 7"/>
          <p:cNvSpPr/>
          <p:nvPr/>
        </p:nvSpPr>
        <p:spPr>
          <a:xfrm>
            <a:off x="2667000" y="3234268"/>
            <a:ext cx="6096000" cy="523220"/>
          </a:xfrm>
          <a:prstGeom prst="rect">
            <a:avLst/>
          </a:prstGeom>
        </p:spPr>
        <p:txBody>
          <a:bodyPr>
            <a:spAutoFit/>
          </a:bodyPr>
          <a:lstStyle/>
          <a:p>
            <a:r>
              <a:rPr lang="en-US" sz="1400" dirty="0">
                <a:solidFill>
                  <a:srgbClr val="000000"/>
                </a:solidFill>
                <a:latin typeface="Times New Roman" panose="02020503050405090304" charset="0"/>
                <a:cs typeface="Times New Roman" panose="02020503050405090304" charset="0"/>
              </a:rPr>
              <a:t>Williams, Jason D., Antoine </a:t>
            </a:r>
            <a:r>
              <a:rPr lang="en-US" sz="1400" dirty="0" err="1">
                <a:solidFill>
                  <a:srgbClr val="000000"/>
                </a:solidFill>
                <a:latin typeface="Times New Roman" panose="02020503050405090304" charset="0"/>
                <a:cs typeface="Times New Roman" panose="02020503050405090304" charset="0"/>
              </a:rPr>
              <a:t>Raux</a:t>
            </a:r>
            <a:r>
              <a:rPr lang="en-US" sz="1400" dirty="0">
                <a:solidFill>
                  <a:srgbClr val="000000"/>
                </a:solidFill>
                <a:latin typeface="Times New Roman" panose="02020503050405090304" charset="0"/>
                <a:cs typeface="Times New Roman" panose="02020503050405090304" charset="0"/>
              </a:rPr>
              <a:t>, and Matthew Henderson. "The dialog state tracking challenge series: A review." Dialogue &amp; Discourse 7, no. 3 (2016): 4-33.</a:t>
            </a:r>
            <a:endParaRPr lang="en-US" sz="1400" dirty="0">
              <a:solidFill>
                <a:srgbClr val="000000"/>
              </a:solidFill>
              <a:latin typeface="Times New Roman" panose="02020503050405090304" charset="0"/>
              <a:cs typeface="Times New Roman" panose="02020503050405090304"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Components in a dialogue-state architecture</a:t>
            </a:r>
            <a:endParaRPr lang="en-US" dirty="0"/>
          </a:p>
        </p:txBody>
      </p:sp>
      <p:sp>
        <p:nvSpPr>
          <p:cNvPr id="3" name="Content Placeholder 2"/>
          <p:cNvSpPr>
            <a:spLocks noGrp="1"/>
          </p:cNvSpPr>
          <p:nvPr>
            <p:ph idx="1"/>
          </p:nvPr>
        </p:nvSpPr>
        <p:spPr>
          <a:xfrm>
            <a:off x="838203" y="1295400"/>
            <a:ext cx="10866119" cy="5098197"/>
          </a:xfrm>
        </p:spPr>
        <p:txBody>
          <a:bodyPr>
            <a:normAutofit fontScale="92500" lnSpcReduction="10000"/>
          </a:bodyPr>
          <a:lstStyle/>
          <a:p>
            <a:r>
              <a:rPr lang="en-US" sz="3200" b="1" dirty="0"/>
              <a:t>NLU: </a:t>
            </a:r>
            <a:r>
              <a:rPr lang="en-US" sz="3200" dirty="0"/>
              <a:t>extracts slot fillers from the user’s utterance using machine learning</a:t>
            </a:r>
            <a:endParaRPr lang="en-US" sz="3200" dirty="0"/>
          </a:p>
          <a:p>
            <a:r>
              <a:rPr lang="en-US" sz="3200" b="1" dirty="0"/>
              <a:t>Dialogue state tracker: </a:t>
            </a:r>
            <a:r>
              <a:rPr lang="en-US" sz="3200" dirty="0"/>
              <a:t>maintains the current state of the dialogue (user’s most recent dialogue act, set of slot-filler constraints from user</a:t>
            </a:r>
            <a:endParaRPr lang="en-US" sz="3200" dirty="0"/>
          </a:p>
          <a:p>
            <a:r>
              <a:rPr lang="en-US" sz="3200" b="1" dirty="0"/>
              <a:t>Dialogue policy: </a:t>
            </a:r>
            <a:r>
              <a:rPr lang="en-US" sz="3200" dirty="0"/>
              <a:t>decides what the system should do or say next</a:t>
            </a:r>
            <a:endParaRPr lang="en-US" sz="3200" dirty="0"/>
          </a:p>
          <a:p>
            <a:pPr marL="457200" indent="-457200">
              <a:buFont typeface="Arial" panose="020B0604020202090204" pitchFamily="34" charset="0"/>
              <a:buChar char="•"/>
            </a:pPr>
            <a:r>
              <a:rPr lang="en-US" sz="3200" dirty="0"/>
              <a:t>GUS policy: ask questions until the frame was full then report back</a:t>
            </a:r>
            <a:endParaRPr lang="en-US" sz="3200" dirty="0"/>
          </a:p>
          <a:p>
            <a:pPr marL="457200" indent="-457200">
              <a:buFont typeface="Arial" panose="020B0604020202090204" pitchFamily="34" charset="0"/>
              <a:buChar char="•"/>
            </a:pPr>
            <a:r>
              <a:rPr lang="en-US" sz="3200" dirty="0"/>
              <a:t>More sophisticated: know when to answer questions, when to ask a clarification question, etc.</a:t>
            </a:r>
            <a:endParaRPr lang="en-US" sz="3200" dirty="0"/>
          </a:p>
          <a:p>
            <a:pPr marL="0" indent="0"/>
            <a:r>
              <a:rPr lang="en-US" sz="3200" b="1" dirty="0"/>
              <a:t>NLG</a:t>
            </a:r>
            <a:r>
              <a:rPr lang="en-US" sz="3200" dirty="0"/>
              <a:t>: produce more natural, less templated utterances</a:t>
            </a:r>
            <a:endParaRPr lang="en-US" sz="3200" dirty="0"/>
          </a:p>
          <a:p>
            <a:endParaRPr lang="en-US" dirty="0"/>
          </a:p>
          <a:p>
            <a:endParaRPr 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Dialogue Acts</a:t>
            </a:r>
            <a:endParaRPr lang="en-US" dirty="0"/>
          </a:p>
        </p:txBody>
      </p:sp>
      <p:sp>
        <p:nvSpPr>
          <p:cNvPr id="3" name="Content Placeholder 2"/>
          <p:cNvSpPr>
            <a:spLocks noGrp="1"/>
          </p:cNvSpPr>
          <p:nvPr>
            <p:ph idx="1"/>
          </p:nvPr>
        </p:nvSpPr>
        <p:spPr/>
        <p:txBody>
          <a:bodyPr/>
          <a:lstStyle/>
          <a:p>
            <a:r>
              <a:rPr lang="en-US" dirty="0"/>
              <a:t>Combine the ideas of </a:t>
            </a:r>
            <a:r>
              <a:rPr lang="en-US" b="1" dirty="0"/>
              <a:t>speech acts </a:t>
            </a:r>
            <a:r>
              <a:rPr lang="en-US" dirty="0"/>
              <a:t>and </a:t>
            </a:r>
            <a:r>
              <a:rPr lang="en-US" b="1" dirty="0"/>
              <a:t>grounding</a:t>
            </a:r>
            <a:r>
              <a:rPr lang="en-US" dirty="0"/>
              <a:t> into a single representation</a:t>
            </a:r>
            <a:endParaRPr lang="en-US" dirty="0"/>
          </a:p>
          <a:p>
            <a:endParaRPr lang="en-US" dirty="0"/>
          </a:p>
        </p:txBody>
      </p:sp>
      <p:pic>
        <p:nvPicPr>
          <p:cNvPr id="5" name="Picture 4"/>
          <p:cNvPicPr>
            <a:picLocks noChangeAspect="1"/>
          </p:cNvPicPr>
          <p:nvPr/>
        </p:nvPicPr>
        <p:blipFill>
          <a:blip r:embed="rId1"/>
          <a:stretch>
            <a:fillRect/>
          </a:stretch>
        </p:blipFill>
        <p:spPr>
          <a:xfrm>
            <a:off x="1295400" y="2554041"/>
            <a:ext cx="9733643" cy="4038106"/>
          </a:xfrm>
          <a:prstGeom prst="rect">
            <a:avLst/>
          </a:prstGeom>
        </p:spPr>
      </p:pic>
      <p:sp>
        <p:nvSpPr>
          <p:cNvPr id="6" name="TextBox 5"/>
          <p:cNvSpPr txBox="1"/>
          <p:nvPr/>
        </p:nvSpPr>
        <p:spPr>
          <a:xfrm>
            <a:off x="9220203" y="2118060"/>
            <a:ext cx="2100575"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Young et al., 2010:</a:t>
            </a:r>
            <a:endParaRPr lang="en-US" sz="2000" dirty="0">
              <a:latin typeface="Calibri" panose="020F0502020204030204" pitchFamily="34" charset="0"/>
              <a:cs typeface="Calibri" panose="020F0502020204030204" pitchFamily="34" charset="0"/>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Dialogue Acts</a:t>
            </a:r>
            <a:endParaRPr lang="en-US" dirty="0"/>
          </a:p>
        </p:txBody>
      </p:sp>
      <p:pic>
        <p:nvPicPr>
          <p:cNvPr id="5" name="Picture 4"/>
          <p:cNvPicPr>
            <a:picLocks noChangeAspect="1"/>
          </p:cNvPicPr>
          <p:nvPr/>
        </p:nvPicPr>
        <p:blipFill>
          <a:blip r:embed="rId1"/>
          <a:srcRect/>
          <a:stretch>
            <a:fillRect/>
          </a:stretch>
        </p:blipFill>
        <p:spPr>
          <a:xfrm>
            <a:off x="381000" y="1340395"/>
            <a:ext cx="11506200" cy="4914709"/>
          </a:xfrm>
          <a:prstGeom prst="rect">
            <a:avLst/>
          </a:prstGeom>
        </p:spPr>
      </p:pic>
      <p:sp>
        <p:nvSpPr>
          <p:cNvPr id="6" name="TextBox 5"/>
          <p:cNvSpPr txBox="1"/>
          <p:nvPr/>
        </p:nvSpPr>
        <p:spPr>
          <a:xfrm>
            <a:off x="9601203" y="413148"/>
            <a:ext cx="2100575"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Young et al., 2010:</a:t>
            </a:r>
            <a:endParaRPr lang="en-US" sz="2000" dirty="0">
              <a:latin typeface="Calibri" panose="020F0502020204030204" pitchFamily="34" charset="0"/>
              <a:cs typeface="Calibri" panose="020F0502020204030204" pitchFamily="34"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4639"/>
            <a:ext cx="9829800" cy="1143000"/>
          </a:xfrm>
        </p:spPr>
        <p:txBody>
          <a:bodyPr>
            <a:normAutofit/>
          </a:bodyPr>
          <a:lstStyle/>
          <a:p>
            <a:r>
              <a:rPr lang="en-US" dirty="0"/>
              <a:t>Slot filling: Machine learning</a:t>
            </a:r>
            <a:endParaRPr lang="en-US" dirty="0"/>
          </a:p>
        </p:txBody>
      </p:sp>
      <p:sp>
        <p:nvSpPr>
          <p:cNvPr id="4" name="Content Placeholder 3"/>
          <p:cNvSpPr>
            <a:spLocks noGrp="1"/>
          </p:cNvSpPr>
          <p:nvPr>
            <p:ph idx="1"/>
          </p:nvPr>
        </p:nvSpPr>
        <p:spPr>
          <a:xfrm>
            <a:off x="685800" y="1447802"/>
            <a:ext cx="11506200" cy="4602161"/>
          </a:xfrm>
        </p:spPr>
        <p:txBody>
          <a:bodyPr>
            <a:normAutofit lnSpcReduction="10000"/>
          </a:bodyPr>
          <a:lstStyle/>
          <a:p>
            <a:r>
              <a:rPr lang="en-US" sz="3200" dirty="0"/>
              <a:t>Machine learning classifiers to map words to semantic frame-fillers</a:t>
            </a:r>
            <a:endParaRPr lang="en-US" sz="3200" dirty="0"/>
          </a:p>
          <a:p>
            <a:r>
              <a:rPr lang="en-US" sz="3200" dirty="0"/>
              <a:t>Given a set of labeled sentences</a:t>
            </a:r>
            <a:endParaRPr lang="en-US" sz="3200" dirty="0"/>
          </a:p>
          <a:p>
            <a:pPr marL="318770" lvl="1" indent="0">
              <a:buNone/>
            </a:pPr>
            <a:r>
              <a:rPr lang="en-US" sz="2700" dirty="0">
                <a:solidFill>
                  <a:srgbClr val="0070C0"/>
                </a:solidFill>
                <a:latin typeface="Calibri" panose="020F0502020204030204" pitchFamily="34" charset="0"/>
                <a:ea typeface="Courier" pitchFamily="2" charset="0"/>
                <a:cs typeface="Calibri" panose="020F0502020204030204" pitchFamily="34" charset="0"/>
              </a:rPr>
              <a:t>Input: </a:t>
            </a:r>
            <a:r>
              <a:rPr lang="en-US" sz="2700" dirty="0">
                <a:solidFill>
                  <a:srgbClr val="0070C0"/>
                </a:solidFill>
                <a:latin typeface="Courier" pitchFamily="2" charset="0"/>
                <a:ea typeface="Courier" pitchFamily="2" charset="0"/>
                <a:cs typeface="Calibri" panose="020F0502020204030204" pitchFamily="34" charset="0"/>
              </a:rPr>
              <a:t>"</a:t>
            </a:r>
            <a:r>
              <a:rPr lang="en-US" sz="2700" dirty="0">
                <a:solidFill>
                  <a:srgbClr val="0070C0"/>
                </a:solidFill>
                <a:latin typeface="Courier" pitchFamily="2" charset="0"/>
                <a:ea typeface="Courier" pitchFamily="2" charset="0"/>
                <a:cs typeface="Courier" pitchFamily="2" charset="0"/>
              </a:rPr>
              <a:t>I want to fly to San Francisco on Monday please"</a:t>
            </a:r>
            <a:endParaRPr lang="en-US" sz="2700" dirty="0">
              <a:solidFill>
                <a:srgbClr val="0070C0"/>
              </a:solidFill>
              <a:latin typeface="Courier" pitchFamily="2" charset="0"/>
              <a:ea typeface="Courier" pitchFamily="2" charset="0"/>
              <a:cs typeface="Courier" pitchFamily="2" charset="0"/>
            </a:endParaRPr>
          </a:p>
          <a:p>
            <a:pPr marL="318770" lvl="1" indent="0">
              <a:buNone/>
            </a:pPr>
            <a:r>
              <a:rPr lang="en-US" sz="2700" dirty="0">
                <a:solidFill>
                  <a:srgbClr val="0070C0"/>
                </a:solidFill>
                <a:latin typeface="Calibri" panose="020F0502020204030204" pitchFamily="34" charset="0"/>
                <a:ea typeface="Courier" pitchFamily="2" charset="0"/>
                <a:cs typeface="Calibri" panose="020F0502020204030204" pitchFamily="34" charset="0"/>
              </a:rPr>
              <a:t>Output: </a:t>
            </a:r>
            <a:r>
              <a:rPr lang="en-US" sz="2700" dirty="0">
                <a:solidFill>
                  <a:srgbClr val="0070C0"/>
                </a:solidFill>
                <a:latin typeface="Courier" pitchFamily="2" charset="0"/>
                <a:ea typeface="Courier" pitchFamily="2" charset="0"/>
                <a:cs typeface="Courier" pitchFamily="2" charset="0"/>
              </a:rPr>
              <a:t>Destination: SF</a:t>
            </a:r>
            <a:endParaRPr lang="en-US" sz="2700" dirty="0">
              <a:solidFill>
                <a:srgbClr val="0070C0"/>
              </a:solidFill>
              <a:latin typeface="Courier" pitchFamily="2" charset="0"/>
              <a:ea typeface="Courier" pitchFamily="2" charset="0"/>
              <a:cs typeface="Courier" pitchFamily="2" charset="0"/>
            </a:endParaRPr>
          </a:p>
          <a:p>
            <a:pPr marL="593725" lvl="2" indent="0">
              <a:buNone/>
            </a:pPr>
            <a:r>
              <a:rPr lang="en-US" sz="2700" dirty="0">
                <a:solidFill>
                  <a:srgbClr val="0070C0"/>
                </a:solidFill>
                <a:latin typeface="Courier" pitchFamily="2" charset="0"/>
                <a:ea typeface="Courier" pitchFamily="2" charset="0"/>
                <a:cs typeface="Courier" pitchFamily="2" charset="0"/>
              </a:rPr>
              <a:t>		Depart-time: Monday</a:t>
            </a:r>
            <a:endParaRPr lang="en-US" sz="2700" dirty="0">
              <a:solidFill>
                <a:srgbClr val="0070C0"/>
              </a:solidFill>
              <a:latin typeface="Courier" pitchFamily="2" charset="0"/>
              <a:ea typeface="Courier" pitchFamily="2" charset="0"/>
              <a:cs typeface="Courier" pitchFamily="2" charset="0"/>
            </a:endParaRPr>
          </a:p>
          <a:p>
            <a:r>
              <a:rPr lang="en-US" sz="3200" dirty="0"/>
              <a:t>Build a classifier to map from one to the other</a:t>
            </a:r>
            <a:endParaRPr lang="en-US" sz="3200" dirty="0"/>
          </a:p>
          <a:p>
            <a:r>
              <a:rPr lang="en-US" sz="3200" dirty="0"/>
              <a:t>Requirements: Lots of labeled data</a:t>
            </a:r>
            <a:endParaRPr lang="en-US" sz="32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Slot filling as sequence labeling: BIO tagging</a:t>
            </a:r>
            <a:endParaRPr lang="en-US" dirty="0"/>
          </a:p>
        </p:txBody>
      </p:sp>
      <p:sp>
        <p:nvSpPr>
          <p:cNvPr id="8" name="Content Placeholder 7"/>
          <p:cNvSpPr>
            <a:spLocks noGrp="1"/>
          </p:cNvSpPr>
          <p:nvPr>
            <p:ph idx="1"/>
          </p:nvPr>
        </p:nvSpPr>
        <p:spPr>
          <a:xfrm>
            <a:off x="914400" y="1409702"/>
            <a:ext cx="10515600" cy="4991100"/>
          </a:xfrm>
        </p:spPr>
        <p:txBody>
          <a:bodyPr/>
          <a:lstStyle/>
          <a:p>
            <a:r>
              <a:rPr lang="en-US" sz="3600" dirty="0"/>
              <a:t>The </a:t>
            </a:r>
            <a:r>
              <a:rPr lang="en-US" sz="3600" b="1" dirty="0"/>
              <a:t>BIO tagging </a:t>
            </a:r>
            <a:r>
              <a:rPr lang="en-US" sz="3600" dirty="0"/>
              <a:t>paradigm</a:t>
            </a:r>
            <a:endParaRPr lang="en-US" sz="3600" dirty="0"/>
          </a:p>
          <a:p>
            <a:r>
              <a:rPr lang="en-US" sz="3600" dirty="0"/>
              <a:t>Idea: Train a classifier to label each input word with a tag that tells us what slot (if any) it fills</a:t>
            </a:r>
            <a:endParaRPr lang="en-US" sz="3600" dirty="0"/>
          </a:p>
          <a:p>
            <a:endParaRPr lang="en-US" sz="3600" dirty="0"/>
          </a:p>
          <a:p>
            <a:endParaRPr lang="en-US" sz="3600" dirty="0"/>
          </a:p>
          <a:p>
            <a:r>
              <a:rPr lang="en-US" sz="3600" dirty="0"/>
              <a:t>We create a B and I tag for each slot-type</a:t>
            </a:r>
            <a:endParaRPr lang="en-US" sz="3600" dirty="0"/>
          </a:p>
          <a:p>
            <a:r>
              <a:rPr lang="en-US" sz="3600" dirty="0"/>
              <a:t>And convert the training data to this format</a:t>
            </a:r>
            <a:endParaRPr lang="en-US" sz="3600" dirty="0"/>
          </a:p>
          <a:p>
            <a:pPr marL="0" indent="0">
              <a:buNone/>
            </a:pPr>
            <a:endParaRPr lang="en-US" dirty="0">
              <a:latin typeface="Courier" pitchFamily="2" charset="0"/>
            </a:endParaRPr>
          </a:p>
          <a:p>
            <a:endParaRPr lang="en-US" dirty="0"/>
          </a:p>
        </p:txBody>
      </p:sp>
      <p:pic>
        <p:nvPicPr>
          <p:cNvPr id="4" name="Picture 3"/>
          <p:cNvPicPr>
            <a:picLocks noChangeAspect="1"/>
          </p:cNvPicPr>
          <p:nvPr/>
        </p:nvPicPr>
        <p:blipFill>
          <a:blip r:embed="rId1"/>
          <a:stretch>
            <a:fillRect/>
          </a:stretch>
        </p:blipFill>
        <p:spPr>
          <a:xfrm>
            <a:off x="740899" y="3352800"/>
            <a:ext cx="9876692" cy="762000"/>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Slot filling using contextual embeddings</a:t>
            </a:r>
            <a:endParaRPr lang="en-US" dirty="0"/>
          </a:p>
        </p:txBody>
      </p:sp>
      <p:pic>
        <p:nvPicPr>
          <p:cNvPr id="3" name="Picture 2"/>
          <p:cNvPicPr>
            <a:picLocks noChangeAspect="1"/>
          </p:cNvPicPr>
          <p:nvPr/>
        </p:nvPicPr>
        <p:blipFill>
          <a:blip r:embed="rId1"/>
          <a:srcRect/>
          <a:stretch>
            <a:fillRect/>
          </a:stretch>
        </p:blipFill>
        <p:spPr>
          <a:xfrm>
            <a:off x="533403" y="1828800"/>
            <a:ext cx="10349023" cy="4572000"/>
          </a:xfrm>
          <a:prstGeom prst="rect">
            <a:avLst/>
          </a:prstGeom>
        </p:spPr>
      </p:pic>
      <p:sp>
        <p:nvSpPr>
          <p:cNvPr id="7" name="TextBox 6"/>
          <p:cNvSpPr txBox="1"/>
          <p:nvPr/>
        </p:nvSpPr>
        <p:spPr>
          <a:xfrm>
            <a:off x="5731559" y="1051410"/>
            <a:ext cx="6629400" cy="707886"/>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Can do domain and intent too: e.g.,  generate the label  "AIRLINE_TRAVEL + SEARCH_FLIGHT"</a:t>
            </a:r>
            <a:endParaRPr lang="en-US" sz="2000" dirty="0">
              <a:latin typeface="Calibri" panose="020F0502020204030204" pitchFamily="34" charset="0"/>
              <a:cs typeface="Calibri" panose="020F0502020204030204" pitchFamily="34" charset="0"/>
            </a:endParaRPr>
          </a:p>
        </p:txBody>
      </p:sp>
      <p:cxnSp>
        <p:nvCxnSpPr>
          <p:cNvPr id="9" name="Straight Arrow Connector 8"/>
          <p:cNvCxnSpPr/>
          <p:nvPr/>
        </p:nvCxnSpPr>
        <p:spPr>
          <a:xfrm>
            <a:off x="10134600" y="1405355"/>
            <a:ext cx="0" cy="423447"/>
          </a:xfrm>
          <a:prstGeom prst="straightConnector1">
            <a:avLst/>
          </a:prstGeom>
          <a:ln w="47625">
            <a:solidFill>
              <a:srgbClr val="C00000"/>
            </a:solidFill>
            <a:tailEnd type="triangle" w="med" len="lg"/>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Once we have the BIO tag of the sentence</a:t>
            </a:r>
            <a:endParaRPr lang="en-US" dirty="0"/>
          </a:p>
        </p:txBody>
      </p:sp>
      <p:sp>
        <p:nvSpPr>
          <p:cNvPr id="3" name="Content Placeholder 2"/>
          <p:cNvSpPr>
            <a:spLocks noGrp="1"/>
          </p:cNvSpPr>
          <p:nvPr>
            <p:ph idx="1"/>
          </p:nvPr>
        </p:nvSpPr>
        <p:spPr>
          <a:xfrm>
            <a:off x="1097285" y="2971800"/>
            <a:ext cx="10058401" cy="3200400"/>
          </a:xfrm>
        </p:spPr>
        <p:txBody>
          <a:bodyPr>
            <a:normAutofit/>
          </a:bodyPr>
          <a:lstStyle/>
          <a:p>
            <a:pPr marL="457200" indent="-457200">
              <a:buFont typeface="Arial" panose="020B0604020202090204" pitchFamily="34" charset="0"/>
              <a:buChar char="•"/>
            </a:pPr>
            <a:r>
              <a:rPr lang="en-US" sz="3200" dirty="0"/>
              <a:t>We can extract the filler string for each slot</a:t>
            </a:r>
            <a:endParaRPr lang="en-US" sz="3200" dirty="0"/>
          </a:p>
          <a:p>
            <a:pPr marL="457200" indent="-457200">
              <a:buFont typeface="Arial" panose="020B0604020202090204" pitchFamily="34" charset="0"/>
              <a:buChar char="•"/>
            </a:pPr>
            <a:r>
              <a:rPr lang="en-US" sz="3200" dirty="0"/>
              <a:t>And then normalize it to the correct form in the ontology</a:t>
            </a:r>
            <a:endParaRPr lang="en-US" sz="3200" dirty="0"/>
          </a:p>
          <a:p>
            <a:pPr marL="457200" indent="-457200">
              <a:buFont typeface="Arial" panose="020B0604020202090204" pitchFamily="34" charset="0"/>
              <a:buChar char="•"/>
            </a:pPr>
            <a:r>
              <a:rPr lang="en-US" sz="3200" dirty="0"/>
              <a:t>Like "SFO" for San Francisco</a:t>
            </a:r>
            <a:endParaRPr lang="en-US" sz="3200" dirty="0"/>
          </a:p>
          <a:p>
            <a:pPr marL="457200" indent="-457200">
              <a:buFont typeface="Arial" panose="020B0604020202090204" pitchFamily="34" charset="0"/>
              <a:buChar char="•"/>
            </a:pPr>
            <a:r>
              <a:rPr lang="en-US" sz="3200" dirty="0"/>
              <a:t>Using homonym dictionaries (SF=SFO=San Francisco)</a:t>
            </a:r>
            <a:endParaRPr lang="en-US" sz="3200" dirty="0"/>
          </a:p>
        </p:txBody>
      </p:sp>
      <p:pic>
        <p:nvPicPr>
          <p:cNvPr id="4" name="Picture 3"/>
          <p:cNvPicPr>
            <a:picLocks noChangeAspect="1"/>
          </p:cNvPicPr>
          <p:nvPr/>
        </p:nvPicPr>
        <p:blipFill>
          <a:blip r:embed="rId1"/>
          <a:stretch>
            <a:fillRect/>
          </a:stretch>
        </p:blipFill>
        <p:spPr>
          <a:xfrm>
            <a:off x="1065383" y="1671969"/>
            <a:ext cx="9876692" cy="76200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400" dirty="0"/>
              <a:t>The task of dialogue state tracking</a:t>
            </a:r>
            <a:endParaRPr lang="en-US" sz="4400" dirty="0"/>
          </a:p>
        </p:txBody>
      </p:sp>
      <p:pic>
        <p:nvPicPr>
          <p:cNvPr id="5" name="Content Placeholder 4"/>
          <p:cNvPicPr>
            <a:picLocks noGrp="1" noChangeAspect="1"/>
          </p:cNvPicPr>
          <p:nvPr>
            <p:ph idx="1"/>
          </p:nvPr>
        </p:nvPicPr>
        <p:blipFill>
          <a:blip r:embed="rId1"/>
          <a:stretch>
            <a:fillRect/>
          </a:stretch>
        </p:blipFill>
        <p:spPr>
          <a:xfrm>
            <a:off x="506971" y="1828800"/>
            <a:ext cx="11662756" cy="3505200"/>
          </a:xfrm>
        </p:spPr>
      </p:pic>
      <p:sp>
        <p:nvSpPr>
          <p:cNvPr id="3" name="TextBox 2"/>
          <p:cNvSpPr txBox="1"/>
          <p:nvPr/>
        </p:nvSpPr>
        <p:spPr>
          <a:xfrm>
            <a:off x="3048136" y="5791421"/>
            <a:ext cx="6983322" cy="769441"/>
          </a:xfrm>
          <a:prstGeom prst="rect">
            <a:avLst/>
          </a:prstGeom>
          <a:noFill/>
        </p:spPr>
        <p:txBody>
          <a:bodyPr wrap="none" rtlCol="0">
            <a:spAutoFit/>
          </a:bodyPr>
          <a:lstStyle/>
          <a:p>
            <a:r>
              <a:rPr lang="en-US" dirty="0"/>
              <a:t>Example from </a:t>
            </a:r>
            <a:r>
              <a:rPr lang="en-US" dirty="0" err="1"/>
              <a:t>Mrkšić</a:t>
            </a:r>
            <a:r>
              <a:rPr lang="en-US" dirty="0"/>
              <a:t>, N., O </a:t>
            </a:r>
            <a:r>
              <a:rPr lang="en-US" dirty="0" err="1"/>
              <a:t>Séaghdha</a:t>
            </a:r>
            <a:r>
              <a:rPr lang="en-US" dirty="0"/>
              <a:t>, D., Wen, T.-H., Thomson, B., and </a:t>
            </a:r>
            <a:endParaRPr lang="en-US" dirty="0"/>
          </a:p>
          <a:p>
            <a:r>
              <a:rPr lang="en-US" dirty="0"/>
              <a:t>Young, S. (2017). Neural belief tracker: Data-driven dialogue state tracking. </a:t>
            </a:r>
            <a:r>
              <a:rPr lang="en-US" i="1" dirty="0"/>
              <a:t>ACL</a:t>
            </a:r>
            <a:r>
              <a:rPr lang="en-US" dirty="0"/>
              <a:t>. </a:t>
            </a:r>
            <a:endParaRPr lang="en-US" dirty="0"/>
          </a:p>
          <a:p>
            <a:endParaRPr lang="en-US" sz="12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Dialogue state tracking</a:t>
            </a:r>
            <a:endParaRPr lang="en-US" dirty="0"/>
          </a:p>
        </p:txBody>
      </p:sp>
      <p:sp>
        <p:nvSpPr>
          <p:cNvPr id="3" name="Content Placeholder 2"/>
          <p:cNvSpPr>
            <a:spLocks noGrp="1"/>
          </p:cNvSpPr>
          <p:nvPr>
            <p:ph idx="1"/>
          </p:nvPr>
        </p:nvSpPr>
        <p:spPr>
          <a:xfrm>
            <a:off x="762003" y="1066800"/>
            <a:ext cx="10637519" cy="4572000"/>
          </a:xfrm>
        </p:spPr>
        <p:txBody>
          <a:bodyPr>
            <a:normAutofit fontScale="92500"/>
          </a:bodyPr>
          <a:lstStyle/>
          <a:p>
            <a:r>
              <a:rPr lang="en-US" dirty="0"/>
              <a:t>I'd like Cantonese food near the Mission district.</a:t>
            </a:r>
            <a:endParaRPr lang="en-US" dirty="0"/>
          </a:p>
          <a:p>
            <a:r>
              <a:rPr lang="en-US" dirty="0">
                <a:sym typeface="Wingdings" panose="05000000000000000000" pitchFamily="2" charset="2"/>
              </a:rPr>
              <a:t></a:t>
            </a:r>
            <a:endParaRPr lang="en-US" dirty="0"/>
          </a:p>
          <a:p>
            <a:r>
              <a:rPr lang="en-US" dirty="0">
                <a:latin typeface="Courier" pitchFamily="2" charset="0"/>
              </a:rPr>
              <a:t>inform(food=</a:t>
            </a:r>
            <a:r>
              <a:rPr lang="en-US" dirty="0" err="1">
                <a:latin typeface="Courier" pitchFamily="2" charset="0"/>
              </a:rPr>
              <a:t>cantonese</a:t>
            </a:r>
            <a:r>
              <a:rPr lang="en-US" dirty="0">
                <a:latin typeface="Courier" pitchFamily="2" charset="0"/>
              </a:rPr>
              <a:t>, area=mission). </a:t>
            </a:r>
            <a:endParaRPr lang="en-US" dirty="0">
              <a:latin typeface="Courier" pitchFamily="2" charset="0"/>
            </a:endParaRPr>
          </a:p>
          <a:p>
            <a:r>
              <a:rPr lang="en-US" dirty="0"/>
              <a:t>Dialogue act interpretation algorithm: </a:t>
            </a:r>
            <a:endParaRPr lang="en-US" dirty="0"/>
          </a:p>
          <a:p>
            <a:pPr marL="457200" indent="-457200">
              <a:buFont typeface="Arial" panose="020B0604020202090204" pitchFamily="34" charset="0"/>
              <a:buChar char="•"/>
            </a:pPr>
            <a:r>
              <a:rPr lang="en-US" dirty="0"/>
              <a:t>1-of-N supervised classification to choose </a:t>
            </a:r>
            <a:r>
              <a:rPr lang="en-US" dirty="0">
                <a:latin typeface="Courier" pitchFamily="2" charset="0"/>
              </a:rPr>
              <a:t>inform</a:t>
            </a:r>
            <a:endParaRPr lang="en-US" dirty="0">
              <a:latin typeface="Courier" pitchFamily="2" charset="0"/>
            </a:endParaRPr>
          </a:p>
          <a:p>
            <a:pPr marL="457200" indent="-457200">
              <a:buFont typeface="Arial" panose="020B0604020202090204" pitchFamily="34" charset="0"/>
              <a:buChar char="•"/>
            </a:pPr>
            <a:r>
              <a:rPr lang="en-US" dirty="0">
                <a:latin typeface="Calibri" panose="020F0502020204030204" pitchFamily="34" charset="0"/>
                <a:cs typeface="Calibri" panose="020F0502020204030204" pitchFamily="34" charset="0"/>
              </a:rPr>
              <a:t>Based on encodings of current sentence + prior dialogue acts</a:t>
            </a:r>
            <a:endParaRPr lang="en-US" dirty="0">
              <a:latin typeface="Calibri" panose="020F0502020204030204" pitchFamily="34" charset="0"/>
              <a:cs typeface="Calibri" panose="020F0502020204030204" pitchFamily="34" charset="0"/>
            </a:endParaRPr>
          </a:p>
          <a:p>
            <a:pPr marL="0" indent="0"/>
            <a:r>
              <a:rPr lang="en-US" dirty="0">
                <a:latin typeface="Calibri" panose="020F0502020204030204" pitchFamily="34" charset="0"/>
                <a:cs typeface="Calibri" panose="020F0502020204030204" pitchFamily="34" charset="0"/>
              </a:rPr>
              <a:t>Simple dialogue state tracker:</a:t>
            </a:r>
            <a:endParaRPr lang="en-US" dirty="0">
              <a:latin typeface="Calibri" panose="020F0502020204030204" pitchFamily="34" charset="0"/>
              <a:cs typeface="Calibri" panose="020F0502020204030204" pitchFamily="34" charset="0"/>
            </a:endParaRPr>
          </a:p>
          <a:p>
            <a:pPr marL="457200" indent="-457200">
              <a:buFont typeface="Arial" panose="020B0604020202090204" pitchFamily="34" charset="0"/>
              <a:buChar char="•"/>
            </a:pPr>
            <a:r>
              <a:rPr lang="en-US" dirty="0">
                <a:latin typeface="Calibri" panose="020F0502020204030204" pitchFamily="34" charset="0"/>
                <a:cs typeface="Calibri" panose="020F0502020204030204" pitchFamily="34" charset="0"/>
              </a:rPr>
              <a:t>Run a slot-filler after each sentence </a:t>
            </a:r>
            <a:endParaRPr lang="en-US" dirty="0">
              <a:latin typeface="Calibri" panose="020F0502020204030204" pitchFamily="34" charset="0"/>
              <a:cs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latin typeface="Times New Roman Regular" panose="02020503050405090304" charset="0"/>
                <a:cs typeface="Times New Roman Regular" panose="02020503050405090304" charset="0"/>
              </a:rPr>
              <a:t>Task-based dialogue agents</a:t>
            </a:r>
            <a:endParaRPr lang="en-US" dirty="0">
              <a:latin typeface="Times New Roman Regular" panose="02020503050405090304" charset="0"/>
              <a:cs typeface="Times New Roman Regular" panose="02020503050405090304" charset="0"/>
            </a:endParaRPr>
          </a:p>
        </p:txBody>
      </p:sp>
      <p:sp>
        <p:nvSpPr>
          <p:cNvPr id="4" name="Content Placeholder 3"/>
          <p:cNvSpPr>
            <a:spLocks noGrp="1"/>
          </p:cNvSpPr>
          <p:nvPr>
            <p:ph idx="1"/>
          </p:nvPr>
        </p:nvSpPr>
        <p:spPr>
          <a:xfrm>
            <a:off x="914400" y="1295400"/>
            <a:ext cx="10668000" cy="5029200"/>
          </a:xfrm>
        </p:spPr>
        <p:txBody>
          <a:bodyPr>
            <a:normAutofit/>
          </a:bodyPr>
          <a:lstStyle/>
          <a:p>
            <a:r>
              <a:rPr lang="en-US" sz="3200" dirty="0"/>
              <a:t>"</a:t>
            </a:r>
            <a:r>
              <a:rPr lang="en-US" sz="3200" b="1" dirty="0"/>
              <a:t>Task-based" </a:t>
            </a:r>
            <a:r>
              <a:rPr lang="en-US" sz="3200" dirty="0"/>
              <a:t>or</a:t>
            </a:r>
            <a:r>
              <a:rPr lang="en-US" sz="3200" b="1" dirty="0"/>
              <a:t> "goal-based" </a:t>
            </a:r>
            <a:r>
              <a:rPr lang="en-US" sz="3200" dirty="0"/>
              <a:t>dialogue</a:t>
            </a:r>
            <a:r>
              <a:rPr lang="en-US" sz="3200" b="1" dirty="0"/>
              <a:t> </a:t>
            </a:r>
            <a:r>
              <a:rPr lang="en-US" sz="3200" dirty="0"/>
              <a:t>agents</a:t>
            </a:r>
            <a:endParaRPr lang="en-US" sz="3200" dirty="0"/>
          </a:p>
          <a:p>
            <a:pPr marL="457200" indent="-457200">
              <a:buFont typeface="Arial" panose="020B0604020202090204" pitchFamily="34" charset="0"/>
              <a:buChar char="•"/>
            </a:pPr>
            <a:r>
              <a:rPr lang="en-US" sz="3200" dirty="0"/>
              <a:t>Systems that have the goal of helping a user solve a task</a:t>
            </a:r>
            <a:endParaRPr lang="en-US" sz="3200" dirty="0"/>
          </a:p>
          <a:p>
            <a:pPr marL="854075" lvl="1" indent="-457200">
              <a:buFont typeface="Arial" panose="020B0604020202090204" pitchFamily="34" charset="0"/>
              <a:buChar char="•"/>
            </a:pPr>
            <a:r>
              <a:rPr lang="en-US" sz="2800" dirty="0"/>
              <a:t>Setting a timer</a:t>
            </a:r>
            <a:endParaRPr lang="en-US" sz="2800" dirty="0"/>
          </a:p>
          <a:p>
            <a:pPr marL="854075" lvl="1" indent="-457200">
              <a:buFont typeface="Arial" panose="020B0604020202090204" pitchFamily="34" charset="0"/>
              <a:buChar char="•"/>
            </a:pPr>
            <a:r>
              <a:rPr lang="en-US" sz="2800" dirty="0"/>
              <a:t>Making a travel reservation</a:t>
            </a:r>
            <a:endParaRPr lang="en-US" sz="2800" dirty="0"/>
          </a:p>
          <a:p>
            <a:pPr marL="854075" lvl="1" indent="-457200">
              <a:buFont typeface="Arial" panose="020B0604020202090204" pitchFamily="34" charset="0"/>
              <a:buChar char="•"/>
            </a:pPr>
            <a:r>
              <a:rPr lang="en-US" sz="2800" dirty="0"/>
              <a:t>Playing a song</a:t>
            </a:r>
            <a:endParaRPr lang="en-US" sz="2800" dirty="0"/>
          </a:p>
          <a:p>
            <a:pPr marL="854075" lvl="1" indent="-457200">
              <a:buFont typeface="Arial" panose="020B0604020202090204" pitchFamily="34" charset="0"/>
              <a:buChar char="•"/>
            </a:pPr>
            <a:r>
              <a:rPr lang="en-US" sz="2800" dirty="0"/>
              <a:t>Buying a product</a:t>
            </a:r>
            <a:endParaRPr lang="en-US" sz="2800" dirty="0"/>
          </a:p>
          <a:p>
            <a:pPr marL="0" indent="0"/>
            <a:r>
              <a:rPr lang="en-US" sz="3200" dirty="0"/>
              <a:t>Architecture: </a:t>
            </a:r>
            <a:endParaRPr lang="en-US" sz="3200" dirty="0"/>
          </a:p>
          <a:p>
            <a:pPr marL="457200" indent="-457200">
              <a:buFont typeface="Arial" panose="020B0604020202090204" pitchFamily="34" charset="0"/>
              <a:buChar char="•"/>
            </a:pPr>
            <a:r>
              <a:rPr lang="en-US" sz="3200" b="1" dirty="0"/>
              <a:t>Frames with slots and values</a:t>
            </a:r>
            <a:endParaRPr lang="en-US" sz="3200" dirty="0"/>
          </a:p>
          <a:p>
            <a:pPr marL="457200" indent="-457200">
              <a:buFont typeface="Arial" panose="020B0604020202090204" pitchFamily="34" charset="0"/>
              <a:buChar char="•"/>
            </a:pPr>
            <a:r>
              <a:rPr lang="en-US" sz="3200" dirty="0"/>
              <a:t>A knowledge structure representing user intentions</a:t>
            </a:r>
            <a:endParaRPr lang="en-US" sz="32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ctrTitle"/>
          </p:nvPr>
        </p:nvSpPr>
        <p:spPr>
          <a:xfrm>
            <a:off x="1905000" y="2128765"/>
            <a:ext cx="8610600" cy="1753083"/>
          </a:xfrm>
        </p:spPr>
        <p:txBody>
          <a:bodyPr>
            <a:noAutofit/>
          </a:bodyPr>
          <a:lstStyle/>
          <a:p>
            <a:r>
              <a:rPr lang="en-US" altLang="zh-CN" sz="4800" dirty="0">
                <a:solidFill>
                  <a:schemeClr val="tx2"/>
                </a:solidFill>
              </a:rPr>
              <a:t>Chatbots based on Large Language Models</a:t>
            </a:r>
            <a:endParaRPr lang="en-US" altLang="zh-CN" sz="4800" dirty="0">
              <a:solidFill>
                <a:schemeClr val="tx2"/>
              </a:solidFill>
            </a:endParaRPr>
          </a:p>
        </p:txBody>
      </p:sp>
      <p:pic>
        <p:nvPicPr>
          <p:cNvPr id="7" name="Picture 6"/>
          <p:cNvPicPr>
            <a:picLocks noChangeAspect="1"/>
          </p:cNvPicPr>
          <p:nvPr/>
        </p:nvPicPr>
        <p:blipFill>
          <a:blip r:embed="rId1"/>
          <a:stretch>
            <a:fillRect/>
          </a:stretch>
        </p:blipFill>
        <p:spPr>
          <a:xfrm>
            <a:off x="4838595" y="4817142"/>
            <a:ext cx="2517131" cy="53842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662"/>
    </mc:Choice>
    <mc:Fallback>
      <p:transition spd="slow" advTm="10662"/>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2"/>
            <a:ext cx="10942320" cy="983397"/>
          </a:xfrm>
        </p:spPr>
        <p:txBody>
          <a:bodyPr>
            <a:noAutofit/>
          </a:bodyPr>
          <a:lstStyle/>
          <a:p>
            <a:r>
              <a:rPr lang="en-US" sz="3400" b="1" dirty="0">
                <a:latin typeface="Times New Roman Regular" panose="02020503050405090304" charset="0"/>
                <a:cs typeface="Times New Roman Regular" panose="02020503050405090304" charset="0"/>
              </a:rPr>
              <a:t>Chatbots</a:t>
            </a:r>
            <a:endParaRPr lang="en-US" sz="3400" dirty="0">
              <a:latin typeface="Times New Roman Regular" panose="02020503050405090304" charset="0"/>
              <a:cs typeface="Times New Roman Regular" panose="02020503050405090304" charset="0"/>
            </a:endParaRPr>
          </a:p>
        </p:txBody>
      </p:sp>
      <p:sp>
        <p:nvSpPr>
          <p:cNvPr id="3" name="Content Placeholder 2"/>
          <p:cNvSpPr>
            <a:spLocks noGrp="1"/>
          </p:cNvSpPr>
          <p:nvPr>
            <p:ph idx="1"/>
          </p:nvPr>
        </p:nvSpPr>
        <p:spPr>
          <a:xfrm>
            <a:off x="990603" y="1219200"/>
            <a:ext cx="10637519" cy="4876800"/>
          </a:xfrm>
        </p:spPr>
        <p:txBody>
          <a:bodyPr>
            <a:normAutofit/>
          </a:bodyPr>
          <a:lstStyle/>
          <a:p>
            <a:pPr marL="0" indent="0"/>
            <a:r>
              <a:rPr lang="en-US" sz="3200" dirty="0"/>
              <a:t>Background:</a:t>
            </a:r>
            <a:endParaRPr lang="en-US" sz="3200" dirty="0"/>
          </a:p>
          <a:p>
            <a:pPr marL="854075" lvl="1" indent="-457200">
              <a:buFont typeface="Arial" panose="020B0604020202090204" pitchFamily="34" charset="0"/>
              <a:buChar char="•"/>
            </a:pPr>
            <a:r>
              <a:rPr lang="en-US" sz="2800" dirty="0"/>
              <a:t>Early chatbots like ELIZA and PARRY were designed to test psychological theories</a:t>
            </a:r>
            <a:endParaRPr lang="en-US" sz="2800" dirty="0"/>
          </a:p>
          <a:p>
            <a:pPr marL="854075" lvl="1" indent="-457200">
              <a:buFont typeface="Arial" panose="020B0604020202090204" pitchFamily="34" charset="0"/>
              <a:buChar char="•"/>
            </a:pPr>
            <a:r>
              <a:rPr lang="en-US" sz="2800" dirty="0"/>
              <a:t>For the next many decades, chatbots were mainly for entertainment</a:t>
            </a:r>
            <a:endParaRPr lang="en-US" sz="2800" dirty="0"/>
          </a:p>
          <a:p>
            <a:pPr marL="0" indent="0"/>
            <a:r>
              <a:rPr lang="en-US" sz="3200" dirty="0"/>
              <a:t>Modern chatbots: large language models trained to do tasks within a conversation interface:</a:t>
            </a:r>
            <a:endParaRPr lang="en-US" sz="3200" dirty="0"/>
          </a:p>
          <a:p>
            <a:pPr marL="1079500" lvl="2" indent="-571500">
              <a:buFont typeface="Arial" panose="020B0604020202090204" pitchFamily="34" charset="0"/>
              <a:buChar char="•"/>
            </a:pPr>
            <a:r>
              <a:rPr lang="en-US" sz="3000" dirty="0"/>
              <a:t>Answering questions</a:t>
            </a:r>
            <a:endParaRPr lang="en-US" sz="3000" dirty="0"/>
          </a:p>
          <a:p>
            <a:pPr marL="1079500" lvl="2" indent="-571500">
              <a:buFont typeface="Arial" panose="020B0604020202090204" pitchFamily="34" charset="0"/>
              <a:buChar char="•"/>
            </a:pPr>
            <a:r>
              <a:rPr lang="en-US" sz="3000" dirty="0"/>
              <a:t>Writing, summarizing , or editing text or code</a:t>
            </a:r>
            <a:endParaRPr lang="en-US" sz="3000" dirty="0"/>
          </a:p>
          <a:p>
            <a:pPr marL="1079500" lvl="2" indent="-571500">
              <a:buFont typeface="Arial" panose="020B0604020202090204" pitchFamily="34" charset="0"/>
              <a:buChar char="•"/>
            </a:pPr>
            <a:r>
              <a:rPr lang="en-US" sz="3000" dirty="0"/>
              <a:t>Carrying on discussions about any topic</a:t>
            </a:r>
            <a:endParaRPr lang="en-US" dirty="0"/>
          </a:p>
          <a:p>
            <a:endParaRPr lang="en-US"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Pretraining chatbots</a:t>
            </a:r>
            <a:endParaRPr lang="en-US" dirty="0"/>
          </a:p>
        </p:txBody>
      </p:sp>
      <p:pic>
        <p:nvPicPr>
          <p:cNvPr id="5" name="Content Placeholder 4"/>
          <p:cNvPicPr>
            <a:picLocks noGrp="1" noChangeAspect="1"/>
          </p:cNvPicPr>
          <p:nvPr>
            <p:ph idx="1"/>
          </p:nvPr>
        </p:nvPicPr>
        <p:blipFill>
          <a:blip r:embed="rId1"/>
          <a:stretch>
            <a:fillRect/>
          </a:stretch>
        </p:blipFill>
        <p:spPr>
          <a:xfrm>
            <a:off x="2057400" y="2743402"/>
            <a:ext cx="8001000" cy="3891495"/>
          </a:xfrm>
        </p:spPr>
      </p:pic>
      <p:sp>
        <p:nvSpPr>
          <p:cNvPr id="6" name="TextBox 5"/>
          <p:cNvSpPr txBox="1"/>
          <p:nvPr/>
        </p:nvSpPr>
        <p:spPr>
          <a:xfrm>
            <a:off x="1066800" y="1143000"/>
            <a:ext cx="10058400" cy="1200329"/>
          </a:xfrm>
          <a:prstGeom prst="rect">
            <a:avLst/>
          </a:prstGeom>
          <a:noFill/>
        </p:spPr>
        <p:txBody>
          <a:bodyPr wrap="square" rtlCol="0">
            <a:spAutoFit/>
          </a:bodyPr>
          <a:lstStyle/>
          <a:p>
            <a:pPr marL="285750" indent="-285750">
              <a:buFont typeface="Arial" panose="020B0604020202090204" pitchFamily="34" charset="0"/>
              <a:buChar char="•"/>
            </a:pPr>
            <a:r>
              <a:rPr lang="en-US" sz="2400" dirty="0">
                <a:effectLst/>
                <a:latin typeface="Calibri" panose="020F0502020204030204" pitchFamily="34" charset="0"/>
                <a:cs typeface="Calibri" panose="020F0502020204030204" pitchFamily="34" charset="0"/>
              </a:rPr>
              <a:t>Chatbots are first pre</a:t>
            </a:r>
            <a:r>
              <a:rPr lang="en-US" sz="2400" dirty="0">
                <a:latin typeface="Calibri" panose="020F0502020204030204" pitchFamily="34" charset="0"/>
                <a:cs typeface="Calibri" panose="020F0502020204030204" pitchFamily="34" charset="0"/>
              </a:rPr>
              <a:t>trained in the same way as any causal language model</a:t>
            </a:r>
            <a:endParaRPr lang="en-US" sz="2400" dirty="0">
              <a:latin typeface="Calibri" panose="020F0502020204030204" pitchFamily="34" charset="0"/>
              <a:cs typeface="Calibri" panose="020F0502020204030204" pitchFamily="34" charset="0"/>
            </a:endParaRPr>
          </a:p>
          <a:p>
            <a:pPr marL="285750" indent="-285750">
              <a:buFont typeface="Arial" panose="020B0604020202090204" pitchFamily="34" charset="0"/>
              <a:buChar char="•"/>
            </a:pPr>
            <a:r>
              <a:rPr lang="en-US" sz="2400" dirty="0">
                <a:effectLst/>
                <a:latin typeface="Calibri" panose="020F0502020204030204" pitchFamily="34" charset="0"/>
                <a:cs typeface="Calibri" panose="020F0502020204030204" pitchFamily="34" charset="0"/>
              </a:rPr>
              <a:t>The model predicts each word given prior words, </a:t>
            </a:r>
            <a:endParaRPr lang="en-US" sz="2400" dirty="0">
              <a:effectLst/>
              <a:latin typeface="Calibri" panose="020F0502020204030204" pitchFamily="34" charset="0"/>
              <a:cs typeface="Calibri" panose="020F0502020204030204" pitchFamily="34" charset="0"/>
            </a:endParaRPr>
          </a:p>
          <a:p>
            <a:pPr marL="285750" indent="-285750">
              <a:buFont typeface="Arial" panose="020B0604020202090204" pitchFamily="34" charset="0"/>
              <a:buChar char="•"/>
            </a:pPr>
            <a:r>
              <a:rPr lang="en-US" sz="2400" dirty="0">
                <a:latin typeface="Calibri" panose="020F0502020204030204" pitchFamily="34" charset="0"/>
                <a:cs typeface="Calibri" panose="020F0502020204030204" pitchFamily="34" charset="0"/>
              </a:rPr>
              <a:t>T</a:t>
            </a:r>
            <a:r>
              <a:rPr lang="en-US" sz="2400" dirty="0">
                <a:effectLst/>
                <a:latin typeface="Calibri" panose="020F0502020204030204" pitchFamily="34" charset="0"/>
                <a:cs typeface="Calibri" panose="020F0502020204030204" pitchFamily="34" charset="0"/>
              </a:rPr>
              <a:t>he loss is the standard language modeling loss </a:t>
            </a:r>
            <a:endParaRPr lang="en-US" sz="2000" dirty="0">
              <a:latin typeface="Calibri" panose="020F0502020204030204" pitchFamily="34" charset="0"/>
              <a:cs typeface="Calibri" panose="020F0502020204030204" pitchFamily="34" charset="0"/>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training data?</a:t>
            </a:r>
            <a:endParaRPr lang="en-US" dirty="0"/>
          </a:p>
        </p:txBody>
      </p:sp>
      <p:sp>
        <p:nvSpPr>
          <p:cNvPr id="4" name="Content Placeholder 3"/>
          <p:cNvSpPr>
            <a:spLocks noGrp="1"/>
          </p:cNvSpPr>
          <p:nvPr>
            <p:ph idx="1"/>
          </p:nvPr>
        </p:nvSpPr>
        <p:spPr>
          <a:xfrm>
            <a:off x="990605" y="990600"/>
            <a:ext cx="10058395" cy="5410200"/>
          </a:xfrm>
        </p:spPr>
        <p:txBody>
          <a:bodyPr>
            <a:normAutofit fontScale="85000" lnSpcReduction="20000"/>
          </a:bodyPr>
          <a:lstStyle/>
          <a:p>
            <a:pPr marL="285750" indent="-285750">
              <a:buFont typeface="Arial" panose="020B0604020202090204" pitchFamily="34" charset="0"/>
              <a:buChar char="•"/>
            </a:pPr>
            <a:r>
              <a:rPr lang="en-US" dirty="0">
                <a:effectLst/>
              </a:rPr>
              <a:t>Large language models are mainly trained on text scraped from the web, augmented by more carefully curated data. </a:t>
            </a:r>
            <a:endParaRPr lang="en-US" dirty="0">
              <a:effectLst/>
            </a:endParaRPr>
          </a:p>
          <a:p>
            <a:pPr marL="285750" indent="-285750">
              <a:buFont typeface="Arial" panose="020B0604020202090204" pitchFamily="34" charset="0"/>
              <a:buChar char="•"/>
            </a:pPr>
            <a:r>
              <a:rPr lang="en-US" dirty="0">
                <a:effectLst/>
              </a:rPr>
              <a:t>Colossal Clean Crawled Corpus, also called C4</a:t>
            </a:r>
            <a:r>
              <a:rPr lang="en-US" dirty="0"/>
              <a:t> (</a:t>
            </a:r>
            <a:r>
              <a:rPr lang="en-US" dirty="0" err="1">
                <a:solidFill>
                  <a:srgbClr val="0000FF"/>
                </a:solidFill>
                <a:effectLst/>
              </a:rPr>
              <a:t>Raffel</a:t>
            </a:r>
            <a:r>
              <a:rPr lang="en-US" dirty="0">
                <a:solidFill>
                  <a:srgbClr val="0000FF"/>
                </a:solidFill>
                <a:effectLst/>
              </a:rPr>
              <a:t> et al. 2020)</a:t>
            </a:r>
            <a:endParaRPr lang="en-US" dirty="0">
              <a:effectLst/>
            </a:endParaRPr>
          </a:p>
          <a:p>
            <a:pPr marL="682625" lvl="1" indent="-285750">
              <a:buFont typeface="Arial" panose="020B0604020202090204" pitchFamily="34" charset="0"/>
              <a:buChar char="•"/>
            </a:pPr>
            <a:r>
              <a:rPr lang="en-US" dirty="0">
                <a:effectLst/>
              </a:rPr>
              <a:t>156 billion tokens of English </a:t>
            </a:r>
            <a:endParaRPr lang="en-US" dirty="0"/>
          </a:p>
          <a:p>
            <a:pPr marL="682625" lvl="1" indent="-285750">
              <a:buFont typeface="Arial" panose="020B0604020202090204" pitchFamily="34" charset="0"/>
              <a:buChar char="•"/>
            </a:pPr>
            <a:r>
              <a:rPr lang="en-US" dirty="0">
                <a:effectLst/>
              </a:rPr>
              <a:t>filtered: deduplicated, removing non-natural language like code, sentences with offensive words from a blocklist</a:t>
            </a:r>
            <a:endParaRPr lang="en-US" dirty="0">
              <a:effectLst/>
            </a:endParaRPr>
          </a:p>
          <a:p>
            <a:pPr marL="682625" lvl="1" indent="-285750">
              <a:buFont typeface="Arial" panose="020B0604020202090204" pitchFamily="34" charset="0"/>
              <a:buChar char="•"/>
            </a:pPr>
            <a:r>
              <a:rPr lang="en-US" dirty="0"/>
              <a:t>Mainly seems to be </a:t>
            </a:r>
            <a:r>
              <a:rPr lang="en-US" dirty="0">
                <a:effectLst/>
              </a:rPr>
              <a:t>patent text documents, Wikipedia, and news sites (</a:t>
            </a:r>
            <a:r>
              <a:rPr lang="en-US" dirty="0">
                <a:solidFill>
                  <a:srgbClr val="0000FF"/>
                </a:solidFill>
                <a:effectLst/>
              </a:rPr>
              <a:t>Dodge et al.</a:t>
            </a:r>
            <a:r>
              <a:rPr lang="en-US" dirty="0">
                <a:effectLst/>
              </a:rPr>
              <a:t>, </a:t>
            </a:r>
            <a:r>
              <a:rPr lang="en-US" dirty="0">
                <a:solidFill>
                  <a:srgbClr val="0000FF"/>
                </a:solidFill>
                <a:effectLst/>
              </a:rPr>
              <a:t>2021</a:t>
            </a:r>
            <a:r>
              <a:rPr lang="en-US" dirty="0">
                <a:effectLst/>
              </a:rPr>
              <a:t>)</a:t>
            </a:r>
            <a:endParaRPr lang="en-US" dirty="0">
              <a:effectLst/>
            </a:endParaRPr>
          </a:p>
          <a:p>
            <a:pPr marL="285750" indent="-285750">
              <a:buFont typeface="Arial" panose="020B0604020202090204" pitchFamily="34" charset="0"/>
              <a:buChar char="•"/>
            </a:pPr>
            <a:r>
              <a:rPr lang="en-US" dirty="0"/>
              <a:t>For chatbots: Augmented with dialogues and pseudo-dialogues</a:t>
            </a:r>
            <a:endParaRPr lang="en-US" dirty="0"/>
          </a:p>
          <a:p>
            <a:pPr marL="682625" lvl="1" indent="-285750">
              <a:buFont typeface="Arial" panose="020B0604020202090204" pitchFamily="34" charset="0"/>
              <a:buChar char="•"/>
            </a:pPr>
            <a:r>
              <a:rPr lang="en-US" cap="small" dirty="0" err="1"/>
              <a:t>E</a:t>
            </a:r>
            <a:r>
              <a:rPr lang="en-US" cap="small" dirty="0" err="1">
                <a:effectLst/>
              </a:rPr>
              <a:t>mpatheticDialogues</a:t>
            </a:r>
            <a:r>
              <a:rPr lang="en-US" dirty="0">
                <a:effectLst/>
              </a:rPr>
              <a:t> 25K crowdsourced conversations (</a:t>
            </a:r>
            <a:r>
              <a:rPr lang="en-US" dirty="0" err="1">
                <a:solidFill>
                  <a:srgbClr val="0000FF"/>
                </a:solidFill>
                <a:effectLst/>
              </a:rPr>
              <a:t>Rashkin</a:t>
            </a:r>
            <a:r>
              <a:rPr lang="en-US" dirty="0">
                <a:solidFill>
                  <a:srgbClr val="0000FF"/>
                </a:solidFill>
                <a:effectLst/>
              </a:rPr>
              <a:t> et al.</a:t>
            </a:r>
            <a:r>
              <a:rPr lang="en-US" dirty="0">
                <a:effectLst/>
              </a:rPr>
              <a:t>, </a:t>
            </a:r>
            <a:r>
              <a:rPr lang="en-US" dirty="0">
                <a:solidFill>
                  <a:srgbClr val="0000FF"/>
                </a:solidFill>
                <a:effectLst/>
              </a:rPr>
              <a:t>2019</a:t>
            </a:r>
            <a:r>
              <a:rPr lang="en-US" dirty="0">
                <a:effectLst/>
              </a:rPr>
              <a:t>) </a:t>
            </a:r>
            <a:endParaRPr lang="en-US" dirty="0">
              <a:effectLst/>
            </a:endParaRPr>
          </a:p>
          <a:p>
            <a:pPr marL="682625" lvl="1" indent="-285750">
              <a:buFont typeface="Arial" panose="020B0604020202090204" pitchFamily="34" charset="0"/>
              <a:buChar char="•"/>
            </a:pPr>
            <a:r>
              <a:rPr lang="en-US" dirty="0" err="1">
                <a:effectLst/>
              </a:rPr>
              <a:t>SaFeRDialogues</a:t>
            </a:r>
            <a:r>
              <a:rPr lang="en-US" dirty="0">
                <a:effectLst/>
              </a:rPr>
              <a:t> 8K conversations (</a:t>
            </a:r>
            <a:r>
              <a:rPr lang="en-US" dirty="0">
                <a:solidFill>
                  <a:srgbClr val="0000FF"/>
                </a:solidFill>
                <a:effectLst/>
              </a:rPr>
              <a:t>Ung et al.</a:t>
            </a:r>
            <a:r>
              <a:rPr lang="en-US" dirty="0">
                <a:effectLst/>
              </a:rPr>
              <a:t>, </a:t>
            </a:r>
            <a:r>
              <a:rPr lang="en-US" dirty="0">
                <a:solidFill>
                  <a:srgbClr val="0000FF"/>
                </a:solidFill>
                <a:effectLst/>
              </a:rPr>
              <a:t>2022</a:t>
            </a:r>
            <a:r>
              <a:rPr lang="en-US" dirty="0">
                <a:effectLst/>
              </a:rPr>
              <a:t>) </a:t>
            </a:r>
            <a:endParaRPr lang="en-US" dirty="0">
              <a:effectLst/>
            </a:endParaRPr>
          </a:p>
          <a:p>
            <a:pPr marL="682625" lvl="1" indent="-285750">
              <a:buFont typeface="Arial" panose="020B0604020202090204" pitchFamily="34" charset="0"/>
              <a:buChar char="•"/>
            </a:pPr>
            <a:r>
              <a:rPr lang="en-US" dirty="0"/>
              <a:t>Filtered pseudo-conversations converted from Reddit and Twitter and </a:t>
            </a:r>
            <a:r>
              <a:rPr lang="en-US" dirty="0">
                <a:effectLst/>
              </a:rPr>
              <a:t>Weibo (</a:t>
            </a:r>
            <a:r>
              <a:rPr lang="ja-JP" altLang="en-US">
                <a:effectLst/>
              </a:rPr>
              <a:t>微博</a:t>
            </a:r>
            <a:r>
              <a:rPr lang="en-US" altLang="ja-JP" dirty="0">
                <a:effectLst/>
              </a:rPr>
              <a:t>)</a:t>
            </a:r>
            <a:endParaRPr lang="en-US" dirty="0"/>
          </a:p>
          <a:p>
            <a:pPr marL="285750" indent="-285750">
              <a:buFont typeface="Arial" panose="020B0604020202090204" pitchFamily="34" charset="0"/>
              <a:buChar char="•"/>
            </a:pPr>
            <a:endParaRPr lang="en-US" dirty="0">
              <a:effectLst/>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Fine-tuning for Quality and Safety</a:t>
            </a:r>
            <a:endParaRPr lang="en-US" dirty="0"/>
          </a:p>
        </p:txBody>
      </p:sp>
      <p:sp>
        <p:nvSpPr>
          <p:cNvPr id="3" name="Content Placeholder 2"/>
          <p:cNvSpPr>
            <a:spLocks noGrp="1"/>
          </p:cNvSpPr>
          <p:nvPr>
            <p:ph idx="1"/>
          </p:nvPr>
        </p:nvSpPr>
        <p:spPr/>
        <p:txBody>
          <a:bodyPr>
            <a:normAutofit/>
          </a:bodyPr>
          <a:lstStyle/>
          <a:p>
            <a:pPr marL="0" indent="0"/>
            <a:r>
              <a:rPr lang="en-US" sz="3200" dirty="0"/>
              <a:t>After pretraining, we add dialogue tasks to the </a:t>
            </a:r>
            <a:r>
              <a:rPr lang="en-US" sz="3200" dirty="0"/>
              <a:t>instruction fine tuning (IFT) stage to improve:</a:t>
            </a:r>
            <a:endParaRPr lang="en-US" sz="3200" dirty="0"/>
          </a:p>
          <a:p>
            <a:pPr marL="457200" indent="-457200">
              <a:buFont typeface="Arial" panose="020B0604020202090204" pitchFamily="34" charset="0"/>
              <a:buChar char="•"/>
            </a:pPr>
            <a:r>
              <a:rPr lang="en-US" sz="3200" dirty="0">
                <a:effectLst/>
              </a:rPr>
              <a:t>Quality</a:t>
            </a:r>
            <a:r>
              <a:rPr lang="en-US" sz="3200" dirty="0"/>
              <a:t>: </a:t>
            </a:r>
            <a:r>
              <a:rPr lang="en-US" sz="3200" dirty="0">
                <a:effectLst/>
              </a:rPr>
              <a:t>producing responses that are sensible and interesting. </a:t>
            </a:r>
            <a:endParaRPr lang="en-US" sz="3200" dirty="0">
              <a:effectLst/>
            </a:endParaRPr>
          </a:p>
          <a:p>
            <a:pPr marL="457200" indent="-457200">
              <a:buFont typeface="Arial" panose="020B0604020202090204" pitchFamily="34" charset="0"/>
              <a:buChar char="•"/>
            </a:pPr>
            <a:r>
              <a:rPr lang="en-US" sz="3200" dirty="0">
                <a:effectLst/>
              </a:rPr>
              <a:t>Safety</a:t>
            </a:r>
            <a:r>
              <a:rPr lang="en-US" sz="3200" dirty="0"/>
              <a:t>: </a:t>
            </a:r>
            <a:r>
              <a:rPr lang="en-US" sz="3200" dirty="0">
                <a:effectLst/>
              </a:rPr>
              <a:t> not suggesting harmful actions</a:t>
            </a:r>
            <a:endParaRPr lang="en-US" sz="3200" dirty="0">
              <a:effectLst/>
            </a:endParaRPr>
          </a:p>
          <a:p>
            <a:pPr marL="854075" lvl="1" indent="-457200">
              <a:buFont typeface="Arial" panose="020B0604020202090204" pitchFamily="34" charset="0"/>
              <a:buChar char="•"/>
            </a:pPr>
            <a:r>
              <a:rPr lang="en-US" sz="2800" dirty="0">
                <a:effectLst/>
              </a:rPr>
              <a:t>financial fraud </a:t>
            </a:r>
            <a:endParaRPr lang="en-US" sz="2800" dirty="0">
              <a:effectLst/>
            </a:endParaRPr>
          </a:p>
          <a:p>
            <a:pPr marL="854075" lvl="1" indent="-457200">
              <a:buFont typeface="Arial" panose="020B0604020202090204" pitchFamily="34" charset="0"/>
              <a:buChar char="•"/>
            </a:pPr>
            <a:r>
              <a:rPr lang="en-US" sz="2800" dirty="0">
                <a:effectLst/>
              </a:rPr>
              <a:t>medical harm </a:t>
            </a:r>
            <a:endParaRPr lang="en-US" sz="2800" dirty="0">
              <a:effectLst/>
            </a:endParaRPr>
          </a:p>
          <a:p>
            <a:pPr marL="854075" lvl="1" indent="-457200">
              <a:buFont typeface="Arial" panose="020B0604020202090204" pitchFamily="34" charset="0"/>
              <a:buChar char="•"/>
            </a:pPr>
            <a:r>
              <a:rPr lang="en-US" sz="2800" dirty="0">
                <a:effectLst/>
              </a:rPr>
              <a:t>inciting hatred</a:t>
            </a:r>
            <a:endParaRPr lang="en-US" sz="2800" dirty="0">
              <a:effectLst/>
            </a:endParaRPr>
          </a:p>
          <a:p>
            <a:pPr marL="854075" lvl="1" indent="-457200">
              <a:buFont typeface="Arial" panose="020B0604020202090204" pitchFamily="34" charset="0"/>
              <a:buChar char="•"/>
            </a:pPr>
            <a:r>
              <a:rPr lang="en-US" sz="2800" dirty="0"/>
              <a:t>a</a:t>
            </a:r>
            <a:r>
              <a:rPr lang="en-US" sz="2800" dirty="0">
                <a:effectLst/>
              </a:rPr>
              <a:t>busing the user or other people </a:t>
            </a:r>
            <a:endParaRPr lang="en-US"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Fine-tuning for Quality: Add positive data</a:t>
            </a:r>
            <a:endParaRPr lang="en-US" dirty="0"/>
          </a:p>
        </p:txBody>
      </p:sp>
      <p:sp>
        <p:nvSpPr>
          <p:cNvPr id="3" name="Content Placeholder 2"/>
          <p:cNvSpPr>
            <a:spLocks noGrp="1"/>
          </p:cNvSpPr>
          <p:nvPr>
            <p:ph idx="1"/>
          </p:nvPr>
        </p:nvSpPr>
        <p:spPr>
          <a:xfrm>
            <a:off x="914405" y="1066800"/>
            <a:ext cx="10058401" cy="4953000"/>
          </a:xfrm>
        </p:spPr>
        <p:txBody>
          <a:bodyPr>
            <a:normAutofit lnSpcReduction="10000"/>
          </a:bodyPr>
          <a:lstStyle/>
          <a:p>
            <a:pPr marL="457200" indent="-457200">
              <a:buFont typeface="Arial" panose="020B0604020202090204" pitchFamily="34" charset="0"/>
              <a:buChar char="•"/>
            </a:pPr>
            <a:r>
              <a:rPr lang="en-US" sz="3200" dirty="0"/>
              <a:t>Give human speakers an initial prompt and instructions to have high-quality, safe dialogues</a:t>
            </a:r>
            <a:endParaRPr lang="en-US" sz="3200" dirty="0"/>
          </a:p>
          <a:p>
            <a:pPr marL="457200" indent="-457200">
              <a:buFont typeface="Arial" panose="020B0604020202090204" pitchFamily="34" charset="0"/>
              <a:buChar char="•"/>
            </a:pPr>
            <a:r>
              <a:rPr lang="en-US" sz="3200" dirty="0"/>
              <a:t>They interact with an initial system, and their dialogue and responses are used in instruction fine-tuning for a next system</a:t>
            </a:r>
            <a:endParaRPr lang="en-US" sz="3200" dirty="0"/>
          </a:p>
          <a:p>
            <a:pPr marL="457200" indent="-457200">
              <a:buFont typeface="Arial" panose="020B0604020202090204" pitchFamily="34" charset="0"/>
              <a:buChar char="•"/>
            </a:pPr>
            <a:r>
              <a:rPr lang="en-US" sz="3200" dirty="0"/>
              <a:t>By combining dialogue and other tasks, the system learns to:</a:t>
            </a:r>
            <a:endParaRPr lang="en-US" sz="3200" dirty="0"/>
          </a:p>
          <a:p>
            <a:pPr marL="854075" lvl="1" indent="-457200">
              <a:buFont typeface="Arial" panose="020B0604020202090204" pitchFamily="34" charset="0"/>
              <a:buChar char="•"/>
            </a:pPr>
            <a:r>
              <a:rPr lang="en-US" sz="2800" dirty="0">
                <a:effectLst/>
              </a:rPr>
              <a:t>answer questions, follow other instructions, </a:t>
            </a:r>
            <a:endParaRPr lang="en-US" sz="2800" dirty="0">
              <a:effectLst/>
            </a:endParaRPr>
          </a:p>
          <a:p>
            <a:pPr marL="854075" lvl="1" indent="-457200">
              <a:buFont typeface="Arial" panose="020B0604020202090204" pitchFamily="34" charset="0"/>
              <a:buChar char="•"/>
            </a:pPr>
            <a:r>
              <a:rPr lang="en-US" sz="2800" dirty="0">
                <a:effectLst/>
              </a:rPr>
              <a:t>and also carry on high-quality, safe dialogues </a:t>
            </a:r>
            <a:endParaRPr lang="en-US" sz="2800" dirty="0">
              <a:effectLst/>
            </a:endParaRPr>
          </a:p>
          <a:p>
            <a:pPr marL="457200" indent="-457200">
              <a:buFont typeface="Arial" panose="020B0604020202090204" pitchFamily="34" charset="0"/>
              <a:buChar char="•"/>
            </a:pPr>
            <a:r>
              <a:rPr lang="en-US" sz="3200" dirty="0"/>
              <a:t>I</a:t>
            </a:r>
            <a:r>
              <a:rPr lang="en-US" sz="3200" dirty="0">
                <a:effectLst/>
              </a:rPr>
              <a:t>n a single multi-task learning format </a:t>
            </a:r>
            <a:endParaRPr lang="en-US" sz="32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Fine-tuning for Safety: Add safety data</a:t>
            </a:r>
            <a:endParaRPr lang="en-US" dirty="0"/>
          </a:p>
        </p:txBody>
      </p:sp>
      <p:sp>
        <p:nvSpPr>
          <p:cNvPr id="3" name="Content Placeholder 2"/>
          <p:cNvSpPr>
            <a:spLocks noGrp="1"/>
          </p:cNvSpPr>
          <p:nvPr>
            <p:ph idx="1"/>
          </p:nvPr>
        </p:nvSpPr>
        <p:spPr>
          <a:xfrm>
            <a:off x="838193" y="1143059"/>
            <a:ext cx="10058401" cy="4572000"/>
          </a:xfrm>
        </p:spPr>
        <p:txBody>
          <a:bodyPr>
            <a:normAutofit/>
          </a:bodyPr>
          <a:lstStyle/>
          <a:p>
            <a:pPr marL="0" indent="0"/>
            <a:r>
              <a:rPr lang="en-US" dirty="0"/>
              <a:t>Create specific safe answers to instructions and add this safety data in Instruction Fine-Tuning step. </a:t>
            </a:r>
            <a:endParaRPr lang="en-US" dirty="0"/>
          </a:p>
        </p:txBody>
      </p:sp>
      <p:pic>
        <p:nvPicPr>
          <p:cNvPr id="5" name="Picture 4"/>
          <p:cNvPicPr>
            <a:picLocks noChangeAspect="1"/>
          </p:cNvPicPr>
          <p:nvPr/>
        </p:nvPicPr>
        <p:blipFill>
          <a:blip r:embed="rId1"/>
          <a:stretch>
            <a:fillRect/>
          </a:stretch>
        </p:blipFill>
        <p:spPr>
          <a:xfrm>
            <a:off x="1524211" y="2362479"/>
            <a:ext cx="9285817" cy="4076700"/>
          </a:xfrm>
          <a:prstGeom prst="rect">
            <a:avLst/>
          </a:prstGeom>
        </p:spPr>
      </p:pic>
      <p:sp>
        <p:nvSpPr>
          <p:cNvPr id="6" name="TextBox 5"/>
          <p:cNvSpPr txBox="1"/>
          <p:nvPr/>
        </p:nvSpPr>
        <p:spPr>
          <a:xfrm>
            <a:off x="297427" y="5094982"/>
            <a:ext cx="1477772" cy="1077218"/>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Add</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safe</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responses</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to training</a:t>
            </a:r>
            <a:endParaRPr lang="en-US" dirty="0">
              <a:latin typeface="Calibri" panose="020F0502020204030204" pitchFamily="34" charset="0"/>
              <a:cs typeface="Calibri" panose="020F0502020204030204" pitchFamily="34" charset="0"/>
            </a:endParaRPr>
          </a:p>
        </p:txBody>
      </p:sp>
      <p:sp>
        <p:nvSpPr>
          <p:cNvPr id="7" name="TextBox 6"/>
          <p:cNvSpPr txBox="1"/>
          <p:nvPr/>
        </p:nvSpPr>
        <p:spPr>
          <a:xfrm>
            <a:off x="4800600" y="3100385"/>
            <a:ext cx="429926" cy="338554"/>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IFT</a:t>
            </a:r>
            <a:endParaRPr lang="en-US" dirty="0">
              <a:latin typeface="Calibri" panose="020F0502020204030204" pitchFamily="34" charset="0"/>
              <a:cs typeface="Calibri" panose="020F0502020204030204" pitchFamily="34" charset="0"/>
            </a:endParaRPr>
          </a:p>
        </p:txBody>
      </p:sp>
      <p:sp>
        <p:nvSpPr>
          <p:cNvPr id="8" name="TextBox 7"/>
          <p:cNvSpPr txBox="1"/>
          <p:nvPr/>
        </p:nvSpPr>
        <p:spPr>
          <a:xfrm>
            <a:off x="4800600" y="5636855"/>
            <a:ext cx="429926" cy="338554"/>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IFT</a:t>
            </a:r>
            <a:endParaRPr lang="en-US" dirty="0">
              <a:latin typeface="Calibri" panose="020F0502020204030204" pitchFamily="34" charset="0"/>
              <a:cs typeface="Calibri" panose="020F0502020204030204" pitchFamily="34" charset="0"/>
            </a:endParaRPr>
          </a:p>
        </p:txBody>
      </p:sp>
      <p:sp>
        <p:nvSpPr>
          <p:cNvPr id="9" name="TextBox 8"/>
          <p:cNvSpPr txBox="1"/>
          <p:nvPr/>
        </p:nvSpPr>
        <p:spPr>
          <a:xfrm>
            <a:off x="8305800" y="6019701"/>
            <a:ext cx="1824538" cy="338554"/>
          </a:xfrm>
          <a:prstGeom prst="rect">
            <a:avLst/>
          </a:prstGeom>
          <a:noFill/>
        </p:spPr>
        <p:txBody>
          <a:bodyPr wrap="none" rtlCol="0">
            <a:spAutoFit/>
          </a:bodyPr>
          <a:lstStyle/>
          <a:p>
            <a:r>
              <a:rPr lang="en-US" dirty="0"/>
              <a:t>Bianchi et al (2024)</a:t>
            </a:r>
            <a:endParaRPr lang="en-US"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Times New Roman Regular" panose="02020503050405090304" charset="0"/>
                <a:cs typeface="Times New Roman Regular" panose="02020503050405090304" charset="0"/>
              </a:rPr>
              <a:t>Classifier Filters for Quality and Safety</a:t>
            </a:r>
            <a:endParaRPr lang="en-US" dirty="0">
              <a:latin typeface="Times New Roman Regular" panose="02020503050405090304" charset="0"/>
              <a:cs typeface="Times New Roman Regular" panose="02020503050405090304" charset="0"/>
            </a:endParaRPr>
          </a:p>
        </p:txBody>
      </p:sp>
      <p:sp>
        <p:nvSpPr>
          <p:cNvPr id="3" name="Content Placeholder 2"/>
          <p:cNvSpPr>
            <a:spLocks noGrp="1"/>
          </p:cNvSpPr>
          <p:nvPr>
            <p:ph idx="1"/>
          </p:nvPr>
        </p:nvSpPr>
        <p:spPr>
          <a:xfrm>
            <a:off x="967745" y="1219199"/>
            <a:ext cx="10256515" cy="5098197"/>
          </a:xfrm>
        </p:spPr>
        <p:txBody>
          <a:bodyPr>
            <a:normAutofit/>
          </a:bodyPr>
          <a:lstStyle/>
          <a:p>
            <a:pPr marL="457200" indent="-457200">
              <a:buFont typeface="Arial" panose="020B0604020202090204" pitchFamily="34" charset="0"/>
              <a:buChar char="•"/>
            </a:pPr>
            <a:r>
              <a:rPr lang="en-US" sz="3200" dirty="0"/>
              <a:t>Collect dialogues and label each turn for safety and quality</a:t>
            </a:r>
            <a:endParaRPr lang="en-US" sz="3200" dirty="0"/>
          </a:p>
          <a:p>
            <a:pPr marL="854075" lvl="1" indent="-457200">
              <a:buFont typeface="Arial" panose="020B0604020202090204" pitchFamily="34" charset="0"/>
              <a:buChar char="•"/>
            </a:pPr>
            <a:r>
              <a:rPr lang="en-US" sz="2800" dirty="0"/>
              <a:t>human labelers give binary labels to each turn of each dialogue</a:t>
            </a:r>
            <a:endParaRPr lang="en-US" sz="2800" dirty="0"/>
          </a:p>
          <a:p>
            <a:pPr marL="457200" indent="-457200">
              <a:buFont typeface="Arial" panose="020B0604020202090204" pitchFamily="34" charset="0"/>
              <a:buChar char="•"/>
            </a:pPr>
            <a:r>
              <a:rPr lang="en-US" sz="3200" dirty="0"/>
              <a:t>Now train a language model classifier on this data to assign labels:</a:t>
            </a:r>
            <a:endParaRPr lang="en-US" sz="3200" dirty="0"/>
          </a:p>
          <a:p>
            <a:pPr marL="457200" indent="-457200">
              <a:buFont typeface="Arial" panose="020B0604020202090204" pitchFamily="34" charset="0"/>
              <a:buChar char="•"/>
            </a:pPr>
            <a:endParaRPr lang="en-US" sz="3200" dirty="0"/>
          </a:p>
          <a:p>
            <a:pPr marL="457200" indent="-457200">
              <a:buFont typeface="Arial" panose="020B0604020202090204" pitchFamily="34" charset="0"/>
              <a:buChar char="•"/>
            </a:pPr>
            <a:endParaRPr lang="en-US" sz="3200" dirty="0"/>
          </a:p>
          <a:p>
            <a:pPr marL="457200" indent="-457200">
              <a:buFont typeface="Arial" panose="020B0604020202090204" pitchFamily="34" charset="0"/>
              <a:buChar char="•"/>
            </a:pPr>
            <a:r>
              <a:rPr lang="en-US" sz="3200" dirty="0"/>
              <a:t>This classifier can be used as a filter on the dialogue systems, run on each turn to filter unsafe or low quality generations.</a:t>
            </a:r>
            <a:endParaRPr lang="en-US" sz="3200" dirty="0"/>
          </a:p>
        </p:txBody>
      </p:sp>
      <p:pic>
        <p:nvPicPr>
          <p:cNvPr id="4" name="Picture 3"/>
          <p:cNvPicPr>
            <a:picLocks noChangeAspect="1"/>
          </p:cNvPicPr>
          <p:nvPr/>
        </p:nvPicPr>
        <p:blipFill>
          <a:blip r:embed="rId1"/>
          <a:stretch>
            <a:fillRect/>
          </a:stretch>
        </p:blipFill>
        <p:spPr>
          <a:xfrm>
            <a:off x="3276600" y="3505407"/>
            <a:ext cx="6278145" cy="1079500"/>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2"/>
            <a:ext cx="10058400" cy="1059597"/>
          </a:xfrm>
        </p:spPr>
        <p:txBody>
          <a:bodyPr>
            <a:normAutofit fontScale="90000"/>
          </a:bodyPr>
          <a:lstStyle/>
          <a:p>
            <a:r>
              <a:rPr lang="en-US" dirty="0">
                <a:latin typeface="Times New Roman Regular" panose="02020503050405090304" charset="0"/>
                <a:cs typeface="Times New Roman Regular" panose="02020503050405090304" charset="0"/>
              </a:rPr>
              <a:t>Background: Retrieval-Augmented Generation (RAG) for Question Answering</a:t>
            </a:r>
            <a:endParaRPr lang="en-US" dirty="0">
              <a:latin typeface="Times New Roman Regular" panose="02020503050405090304" charset="0"/>
              <a:cs typeface="Times New Roman Regular" panose="02020503050405090304" charset="0"/>
            </a:endParaRPr>
          </a:p>
        </p:txBody>
      </p:sp>
      <p:sp>
        <p:nvSpPr>
          <p:cNvPr id="3" name="Content Placeholder 2"/>
          <p:cNvSpPr>
            <a:spLocks noGrp="1"/>
          </p:cNvSpPr>
          <p:nvPr>
            <p:ph idx="1"/>
          </p:nvPr>
        </p:nvSpPr>
        <p:spPr>
          <a:xfrm>
            <a:off x="1097285" y="1447800"/>
            <a:ext cx="11018515" cy="4724400"/>
          </a:xfrm>
        </p:spPr>
        <p:txBody>
          <a:bodyPr>
            <a:normAutofit/>
          </a:bodyPr>
          <a:lstStyle/>
          <a:p>
            <a:pPr marL="457200" indent="-457200">
              <a:buFont typeface="Arial" panose="020B0604020202090204" pitchFamily="34" charset="0"/>
              <a:buChar char="•"/>
            </a:pPr>
            <a:r>
              <a:rPr lang="en-US" sz="2400" dirty="0"/>
              <a:t>Suppose the user asks a query ("Who wrote the Origin of Species") that requires a web search.</a:t>
            </a:r>
            <a:endParaRPr lang="en-US" sz="2400" dirty="0"/>
          </a:p>
          <a:p>
            <a:pPr marL="457200" indent="-457200">
              <a:buFont typeface="Arial" panose="020B0604020202090204" pitchFamily="34" charset="0"/>
              <a:buChar char="•"/>
            </a:pPr>
            <a:r>
              <a:rPr lang="en-US" sz="2400" dirty="0"/>
              <a:t>RAG Algorithm: We call a search engine and get back a set of retrieved passages, then put the query and passages together in a prompt:</a:t>
            </a:r>
            <a:endParaRPr lang="en-US" sz="2400" dirty="0"/>
          </a:p>
        </p:txBody>
      </p:sp>
      <p:pic>
        <p:nvPicPr>
          <p:cNvPr id="5" name="Picture 4"/>
          <p:cNvPicPr>
            <a:picLocks noChangeAspect="1"/>
          </p:cNvPicPr>
          <p:nvPr/>
        </p:nvPicPr>
        <p:blipFill>
          <a:blip r:embed="rId1"/>
          <a:stretch>
            <a:fillRect/>
          </a:stretch>
        </p:blipFill>
        <p:spPr>
          <a:xfrm>
            <a:off x="2286000" y="3352800"/>
            <a:ext cx="7366635" cy="2912110"/>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76200"/>
            <a:ext cx="10332720" cy="907196"/>
          </a:xfrm>
        </p:spPr>
        <p:txBody>
          <a:bodyPr>
            <a:normAutofit fontScale="90000"/>
          </a:bodyPr>
          <a:lstStyle/>
          <a:p>
            <a:r>
              <a:rPr lang="en-US" dirty="0"/>
              <a:t>Retrieval-Augmented Generation (RAG) in Chatbots</a:t>
            </a:r>
            <a:endParaRPr lang="en-US" dirty="0"/>
          </a:p>
        </p:txBody>
      </p:sp>
      <p:sp>
        <p:nvSpPr>
          <p:cNvPr id="3" name="Content Placeholder 2"/>
          <p:cNvSpPr>
            <a:spLocks noGrp="1"/>
          </p:cNvSpPr>
          <p:nvPr>
            <p:ph idx="1"/>
          </p:nvPr>
        </p:nvSpPr>
        <p:spPr>
          <a:xfrm>
            <a:off x="762000" y="1295400"/>
            <a:ext cx="4617715" cy="5250597"/>
          </a:xfrm>
        </p:spPr>
        <p:txBody>
          <a:bodyPr>
            <a:normAutofit fontScale="85000" lnSpcReduction="20000"/>
          </a:bodyPr>
          <a:lstStyle/>
          <a:p>
            <a:pPr marL="290830" indent="-290830">
              <a:buFont typeface="Arial" panose="020B0604020202090204" pitchFamily="34" charset="0"/>
              <a:buChar char="•"/>
            </a:pPr>
            <a:r>
              <a:rPr lang="en-US" dirty="0"/>
              <a:t>Train  the chatbot to send queries to a search engine and include the results in its response</a:t>
            </a:r>
            <a:endParaRPr lang="en-US" dirty="0"/>
          </a:p>
          <a:p>
            <a:pPr marL="290830" indent="-290830">
              <a:buFont typeface="Arial" panose="020B0604020202090204" pitchFamily="34" charset="0"/>
              <a:buChar char="•"/>
            </a:pPr>
            <a:r>
              <a:rPr lang="en-US" dirty="0"/>
              <a:t>One method: add "pseudo-participants" for Search query and Search Results to the prompt. </a:t>
            </a:r>
            <a:endParaRPr lang="en-US" dirty="0"/>
          </a:p>
          <a:p>
            <a:pPr marL="290830" indent="-290830">
              <a:buFont typeface="Arial" panose="020B0604020202090204" pitchFamily="34" charset="0"/>
              <a:buChar char="•"/>
            </a:pPr>
            <a:r>
              <a:rPr lang="en-US" dirty="0"/>
              <a:t>The system learns to generate "Search Query" terms, which get passed to a search engine, and the system learns to summarize the "Search Results"</a:t>
            </a:r>
            <a:endParaRPr lang="en-US" dirty="0"/>
          </a:p>
        </p:txBody>
      </p:sp>
      <p:pic>
        <p:nvPicPr>
          <p:cNvPr id="4" name="Picture 3"/>
          <p:cNvPicPr>
            <a:picLocks noChangeAspect="1"/>
          </p:cNvPicPr>
          <p:nvPr/>
        </p:nvPicPr>
        <p:blipFill>
          <a:blip r:embed="rId1"/>
          <a:stretch>
            <a:fillRect/>
          </a:stretch>
        </p:blipFill>
        <p:spPr>
          <a:xfrm>
            <a:off x="5715000" y="1219200"/>
            <a:ext cx="6394450" cy="5226424"/>
          </a:xfrm>
          <a:prstGeom prst="rect">
            <a:avLst/>
          </a:prstGeom>
        </p:spPr>
      </p:pic>
      <p:sp>
        <p:nvSpPr>
          <p:cNvPr id="6" name="TextBox 5"/>
          <p:cNvSpPr txBox="1"/>
          <p:nvPr/>
        </p:nvSpPr>
        <p:spPr>
          <a:xfrm>
            <a:off x="8738014" y="6361572"/>
            <a:ext cx="3371436" cy="338554"/>
          </a:xfrm>
          <a:prstGeom prst="rect">
            <a:avLst/>
          </a:prstGeom>
          <a:noFill/>
        </p:spPr>
        <p:txBody>
          <a:bodyPr wrap="none" rtlCol="0">
            <a:spAutoFit/>
          </a:bodyPr>
          <a:lstStyle/>
          <a:p>
            <a:r>
              <a:rPr lang="en-US" dirty="0"/>
              <a:t>Sparrow chatbot of </a:t>
            </a:r>
            <a:r>
              <a:rPr lang="en-US" dirty="0" err="1"/>
              <a:t>Glaese</a:t>
            </a:r>
            <a:r>
              <a:rPr lang="en-US" dirty="0"/>
              <a:t> et al (2022)</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The Frame</a:t>
            </a:r>
            <a:endParaRPr lang="en-US" dirty="0"/>
          </a:p>
        </p:txBody>
      </p:sp>
      <p:sp>
        <p:nvSpPr>
          <p:cNvPr id="114691" name="Rectangle 3"/>
          <p:cNvSpPr>
            <a:spLocks noGrp="1" noChangeArrowheads="1"/>
          </p:cNvSpPr>
          <p:nvPr>
            <p:ph idx="1"/>
          </p:nvPr>
        </p:nvSpPr>
        <p:spPr>
          <a:xfrm>
            <a:off x="1401233" y="1143000"/>
            <a:ext cx="9525000" cy="5105400"/>
          </a:xfrm>
        </p:spPr>
        <p:txBody>
          <a:bodyPr>
            <a:normAutofit fontScale="92500"/>
          </a:bodyPr>
          <a:lstStyle/>
          <a:p>
            <a:r>
              <a:rPr lang="en-US" dirty="0"/>
              <a:t>A set of </a:t>
            </a:r>
            <a:r>
              <a:rPr lang="en-US" b="1" dirty="0"/>
              <a:t>slots</a:t>
            </a:r>
            <a:r>
              <a:rPr lang="en-US" dirty="0"/>
              <a:t>, to be filled with information of a given </a:t>
            </a:r>
            <a:r>
              <a:rPr lang="en-US" b="1" dirty="0"/>
              <a:t>type</a:t>
            </a:r>
            <a:endParaRPr lang="en-US" b="1" dirty="0"/>
          </a:p>
          <a:p>
            <a:r>
              <a:rPr lang="en-US" dirty="0"/>
              <a:t>Each associated with a </a:t>
            </a:r>
            <a:r>
              <a:rPr lang="en-US" b="1" dirty="0"/>
              <a:t>question</a:t>
            </a:r>
            <a:r>
              <a:rPr lang="en-US" dirty="0"/>
              <a:t> to the user</a:t>
            </a:r>
            <a:endParaRPr lang="en-US" dirty="0"/>
          </a:p>
          <a:p>
            <a:endParaRPr lang="en-US" sz="3200" dirty="0"/>
          </a:p>
          <a:p>
            <a:pPr marL="318770" lvl="1" indent="0">
              <a:buNone/>
            </a:pPr>
            <a:r>
              <a:rPr lang="en-US" sz="3200" b="1" dirty="0">
                <a:solidFill>
                  <a:srgbClr val="008000"/>
                </a:solidFill>
              </a:rPr>
              <a:t>Slot		Type	Question</a:t>
            </a:r>
            <a:endParaRPr lang="en-US" sz="3200" b="1" dirty="0">
              <a:solidFill>
                <a:srgbClr val="008000"/>
              </a:solidFill>
            </a:endParaRPr>
          </a:p>
          <a:p>
            <a:pPr marL="318770" lvl="1" indent="0">
              <a:buNone/>
            </a:pPr>
            <a:r>
              <a:rPr lang="en-US" sz="3200" dirty="0">
                <a:solidFill>
                  <a:srgbClr val="008000"/>
                </a:solidFill>
              </a:rPr>
              <a:t>ORIGIN	city		"What city are you leaving from?</a:t>
            </a:r>
            <a:endParaRPr lang="en-US" sz="3200" dirty="0">
              <a:solidFill>
                <a:srgbClr val="008000"/>
              </a:solidFill>
            </a:endParaRPr>
          </a:p>
          <a:p>
            <a:pPr marL="318770" lvl="1" indent="0">
              <a:buNone/>
            </a:pPr>
            <a:r>
              <a:rPr lang="en-US" sz="3200" dirty="0">
                <a:solidFill>
                  <a:srgbClr val="008000"/>
                </a:solidFill>
              </a:rPr>
              <a:t>DEST	  	city		"Where are you going?</a:t>
            </a:r>
            <a:endParaRPr lang="en-US" sz="3200" dirty="0">
              <a:solidFill>
                <a:srgbClr val="008000"/>
              </a:solidFill>
            </a:endParaRPr>
          </a:p>
          <a:p>
            <a:pPr marL="318770" lvl="1" indent="0">
              <a:buNone/>
            </a:pPr>
            <a:r>
              <a:rPr lang="en-US" sz="3200" dirty="0">
                <a:solidFill>
                  <a:srgbClr val="008000"/>
                </a:solidFill>
              </a:rPr>
              <a:t>DEP DATE date	"What day would you like to leave?</a:t>
            </a:r>
            <a:endParaRPr lang="en-US" sz="3200" dirty="0">
              <a:solidFill>
                <a:srgbClr val="008000"/>
              </a:solidFill>
            </a:endParaRPr>
          </a:p>
          <a:p>
            <a:pPr marL="318770" lvl="1" indent="0">
              <a:buNone/>
            </a:pPr>
            <a:r>
              <a:rPr lang="en-US" sz="3200" dirty="0">
                <a:solidFill>
                  <a:srgbClr val="008000"/>
                </a:solidFill>
              </a:rPr>
              <a:t>DEP TIME time	"What time would you like to leave?</a:t>
            </a:r>
            <a:endParaRPr lang="en-US" sz="3200" dirty="0">
              <a:solidFill>
                <a:srgbClr val="008000"/>
              </a:solidFill>
            </a:endParaRPr>
          </a:p>
          <a:p>
            <a:pPr marL="318770" lvl="1" indent="0">
              <a:buNone/>
            </a:pPr>
            <a:r>
              <a:rPr lang="en-US" sz="3200" dirty="0">
                <a:solidFill>
                  <a:srgbClr val="008000"/>
                </a:solidFill>
              </a:rPr>
              <a:t>AIRLINE	line		"What is your preferred airline?</a:t>
            </a:r>
            <a:endParaRPr lang="en-US" sz="3200" dirty="0">
              <a:solidFill>
                <a:srgbClr val="008000"/>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rotWithShape="1">
          <a:blip r:embed="rId1">
            <a:extLst>
              <a:ext uri="{28A0092B-C50C-407E-A947-70E740481C1C}">
                <a14:useLocalDpi xmlns:a14="http://schemas.microsoft.com/office/drawing/2010/main" val="0"/>
              </a:ext>
            </a:extLst>
          </a:blip>
          <a:srcRect b="24119"/>
          <a:stretch>
            <a:fillRect/>
          </a:stretch>
        </p:blipFill>
        <p:spPr>
          <a:xfrm>
            <a:off x="0" y="1"/>
            <a:ext cx="12192000" cy="3352801"/>
          </a:xfrm>
          <a:prstGeom prst="rect">
            <a:avLst/>
          </a:prstGeom>
        </p:spPr>
      </p:pic>
      <p:pic>
        <p:nvPicPr>
          <p:cNvPr id="22" name="Picture 21"/>
          <p:cNvPicPr>
            <a:picLocks noChangeAspect="1"/>
          </p:cNvPicPr>
          <p:nvPr/>
        </p:nvPicPr>
        <p:blipFill>
          <a:blip r:embed="rId2"/>
          <a:stretch>
            <a:fillRect/>
          </a:stretch>
        </p:blipFill>
        <p:spPr>
          <a:xfrm>
            <a:off x="5595737" y="5294636"/>
            <a:ext cx="1756553" cy="375733"/>
          </a:xfrm>
          <a:prstGeom prst="rect">
            <a:avLst/>
          </a:prstGeom>
        </p:spPr>
      </p:pic>
      <p:sp>
        <p:nvSpPr>
          <p:cNvPr id="34" name="Rectangle 33"/>
          <p:cNvSpPr/>
          <p:nvPr/>
        </p:nvSpPr>
        <p:spPr>
          <a:xfrm>
            <a:off x="4315557" y="2978829"/>
            <a:ext cx="3549556" cy="859971"/>
          </a:xfrm>
          <a:prstGeom prst="rect">
            <a:avLst/>
          </a:prstGeom>
          <a:solidFill>
            <a:srgbClr val="00054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a:p>
        </p:txBody>
      </p:sp>
      <p:sp>
        <p:nvSpPr>
          <p:cNvPr id="18" name="Title 1"/>
          <p:cNvSpPr txBox="1"/>
          <p:nvPr/>
        </p:nvSpPr>
        <p:spPr>
          <a:xfrm>
            <a:off x="3181351" y="2831757"/>
            <a:ext cx="5829300" cy="1102519"/>
          </a:xfrm>
          <a:prstGeom prst="rect">
            <a:avLst/>
          </a:prstGeom>
        </p:spPr>
        <p:txBody>
          <a:bodyPr vert="horz" lIns="68580" tIns="34291" rIns="68580" bIns="34291"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4500" b="1" cap="all" dirty="0">
                <a:solidFill>
                  <a:schemeClr val="bg1"/>
                </a:solidFill>
                <a:latin typeface="Calibri"/>
                <a:cs typeface="Calibri"/>
              </a:rPr>
              <a:t>THANK YOU</a:t>
            </a:r>
            <a:endParaRPr lang="en-US" sz="4500" b="1" cap="all" spc="225" dirty="0">
              <a:solidFill>
                <a:schemeClr val="bg1"/>
              </a:solidFill>
              <a:latin typeface="Calibri"/>
              <a:cs typeface="Calibri"/>
            </a:endParaRPr>
          </a:p>
        </p:txBody>
      </p:sp>
      <p:sp>
        <p:nvSpPr>
          <p:cNvPr id="25" name="Subtitle 2"/>
          <p:cNvSpPr txBox="1"/>
          <p:nvPr/>
        </p:nvSpPr>
        <p:spPr>
          <a:xfrm>
            <a:off x="4509618" y="4485453"/>
            <a:ext cx="3160239" cy="711668"/>
          </a:xfrm>
          <a:prstGeom prst="rect">
            <a:avLst/>
          </a:prstGeom>
        </p:spPr>
        <p:txBody>
          <a:bodyPr vert="horz" lIns="68580" tIns="34291" rIns="68580" bIns="34291" rtlCol="0">
            <a:noAutofit/>
          </a:bodyPr>
          <a:lstStyle>
            <a:lvl1pPr marL="342900" indent="-342900" algn="l" defTabSz="457200" rtl="0" eaLnBrk="1" latinLnBrk="0" hangingPunct="1">
              <a:spcBef>
                <a:spcPct val="20000"/>
              </a:spcBef>
              <a:buFont typeface="Arial" panose="020B060402020209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9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9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9pPr>
          </a:lstStyle>
          <a:p>
            <a:pPr marL="0" indent="0">
              <a:lnSpc>
                <a:spcPts val="2025"/>
              </a:lnSpc>
              <a:spcBef>
                <a:spcPts val="0"/>
              </a:spcBef>
              <a:buNone/>
            </a:pPr>
            <a:r>
              <a:rPr lang="en-US" sz="1800" b="1" cap="all" dirty="0">
                <a:solidFill>
                  <a:srgbClr val="000044"/>
                </a:solidFill>
                <a:cs typeface="DIN-Regular"/>
              </a:rPr>
              <a:t>Visit us</a:t>
            </a:r>
            <a:endParaRPr lang="en-US" sz="1800" b="1" cap="all" dirty="0">
              <a:solidFill>
                <a:srgbClr val="000044"/>
              </a:solidFill>
              <a:cs typeface="DIN-Regular"/>
            </a:endParaRPr>
          </a:p>
        </p:txBody>
      </p:sp>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0957" y="4285514"/>
            <a:ext cx="738663" cy="738663"/>
          </a:xfrm>
          <a:prstGeom prst="rect">
            <a:avLst/>
          </a:prstGeom>
        </p:spPr>
      </p:pic>
      <p:sp>
        <p:nvSpPr>
          <p:cNvPr id="29" name="Rectangle 28"/>
          <p:cNvSpPr/>
          <p:nvPr/>
        </p:nvSpPr>
        <p:spPr>
          <a:xfrm>
            <a:off x="4586575" y="4339804"/>
            <a:ext cx="216000" cy="48600"/>
          </a:xfrm>
          <a:prstGeom prst="rect">
            <a:avLst/>
          </a:prstGeom>
          <a:solidFill>
            <a:srgbClr val="BA55A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a:p>
        </p:txBody>
      </p:sp>
      <p:sp>
        <p:nvSpPr>
          <p:cNvPr id="33" name="Subtitle 2"/>
          <p:cNvSpPr txBox="1"/>
          <p:nvPr/>
        </p:nvSpPr>
        <p:spPr>
          <a:xfrm>
            <a:off x="7654109" y="4480010"/>
            <a:ext cx="3160239" cy="711668"/>
          </a:xfrm>
          <a:prstGeom prst="rect">
            <a:avLst/>
          </a:prstGeom>
        </p:spPr>
        <p:txBody>
          <a:bodyPr vert="horz" lIns="68580" tIns="34291" rIns="68580" bIns="34291" rtlCol="0">
            <a:noAutofit/>
          </a:bodyPr>
          <a:lstStyle>
            <a:lvl1pPr marL="342900" indent="-342900" algn="l" defTabSz="457200" rtl="0" eaLnBrk="1" latinLnBrk="0" hangingPunct="1">
              <a:spcBef>
                <a:spcPct val="20000"/>
              </a:spcBef>
              <a:buFont typeface="Arial" panose="020B060402020209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9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9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9pPr>
          </a:lstStyle>
          <a:p>
            <a:pPr marL="0" indent="0">
              <a:lnSpc>
                <a:spcPts val="2025"/>
              </a:lnSpc>
              <a:spcBef>
                <a:spcPts val="0"/>
              </a:spcBef>
              <a:buNone/>
            </a:pPr>
            <a:r>
              <a:rPr lang="en-US" sz="1800" b="1" cap="all" dirty="0">
                <a:solidFill>
                  <a:srgbClr val="000044"/>
                </a:solidFill>
                <a:cs typeface="DIN-Regular"/>
              </a:rPr>
              <a:t>FOLLOW us</a:t>
            </a:r>
            <a:endParaRPr lang="en-US" sz="1800" b="1" cap="all" dirty="0">
              <a:solidFill>
                <a:srgbClr val="000044"/>
              </a:solidFill>
              <a:cs typeface="DIN-Regular"/>
            </a:endParaRPr>
          </a:p>
        </p:txBody>
      </p:sp>
      <p:sp>
        <p:nvSpPr>
          <p:cNvPr id="35" name="Rectangle 34"/>
          <p:cNvSpPr/>
          <p:nvPr/>
        </p:nvSpPr>
        <p:spPr>
          <a:xfrm>
            <a:off x="7731065" y="4339804"/>
            <a:ext cx="216000" cy="48600"/>
          </a:xfrm>
          <a:prstGeom prst="rect">
            <a:avLst/>
          </a:prstGeom>
          <a:solidFill>
            <a:srgbClr val="BA55A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a:p>
        </p:txBody>
      </p:sp>
      <p:grpSp>
        <p:nvGrpSpPr>
          <p:cNvPr id="36" name="Group 35"/>
          <p:cNvGrpSpPr/>
          <p:nvPr/>
        </p:nvGrpSpPr>
        <p:grpSpPr>
          <a:xfrm>
            <a:off x="6882893" y="4285518"/>
            <a:ext cx="777811" cy="730895"/>
            <a:chOff x="7496912" y="3906329"/>
            <a:chExt cx="1093174" cy="1027237"/>
          </a:xfrm>
        </p:grpSpPr>
        <p:pic>
          <p:nvPicPr>
            <p:cNvPr id="37" name="Picture 36"/>
            <p:cNvPicPr>
              <a:picLocks noChangeAspect="1"/>
            </p:cNvPicPr>
            <p:nvPr/>
          </p:nvPicPr>
          <p:blipFill rotWithShape="1">
            <a:blip r:embed="rId4">
              <a:extLst>
                <a:ext uri="{28A0092B-C50C-407E-A947-70E740481C1C}">
                  <a14:useLocalDpi xmlns:a14="http://schemas.microsoft.com/office/drawing/2010/main" val="0"/>
                </a:ext>
              </a:extLst>
            </a:blip>
            <a:srcRect r="51558" b="75832"/>
            <a:stretch>
              <a:fillRect/>
            </a:stretch>
          </p:blipFill>
          <p:spPr>
            <a:xfrm>
              <a:off x="7496912" y="3906329"/>
              <a:ext cx="1093174" cy="531499"/>
            </a:xfrm>
            <a:prstGeom prst="rect">
              <a:avLst/>
            </a:prstGeom>
          </p:spPr>
        </p:pic>
        <p:pic>
          <p:nvPicPr>
            <p:cNvPr id="38" name="Picture 37"/>
            <p:cNvPicPr>
              <a:picLocks noChangeAspect="1"/>
            </p:cNvPicPr>
            <p:nvPr/>
          </p:nvPicPr>
          <p:blipFill rotWithShape="1">
            <a:blip r:embed="rId4">
              <a:extLst>
                <a:ext uri="{28A0092B-C50C-407E-A947-70E740481C1C}">
                  <a14:useLocalDpi xmlns:a14="http://schemas.microsoft.com/office/drawing/2010/main" val="0"/>
                </a:ext>
              </a:extLst>
            </a:blip>
            <a:srcRect l="48522" t="-22" r="27371" b="76543"/>
            <a:stretch>
              <a:fillRect/>
            </a:stretch>
          </p:blipFill>
          <p:spPr>
            <a:xfrm>
              <a:off x="7505704" y="4441198"/>
              <a:ext cx="518747" cy="492368"/>
            </a:xfrm>
            <a:prstGeom prst="rect">
              <a:avLst/>
            </a:prstGeom>
          </p:spPr>
        </p:pic>
        <p:pic>
          <p:nvPicPr>
            <p:cNvPr id="40" name="Picture 39"/>
            <p:cNvPicPr>
              <a:picLocks noChangeAspect="1"/>
            </p:cNvPicPr>
            <p:nvPr/>
          </p:nvPicPr>
          <p:blipFill rotWithShape="1">
            <a:blip r:embed="rId4">
              <a:extLst>
                <a:ext uri="{28A0092B-C50C-407E-A947-70E740481C1C}">
                  <a14:useLocalDpi xmlns:a14="http://schemas.microsoft.com/office/drawing/2010/main" val="0"/>
                </a:ext>
              </a:extLst>
            </a:blip>
            <a:srcRect l="25036" t="23779" r="51266" b="51483"/>
            <a:stretch>
              <a:fillRect/>
            </a:stretch>
          </p:blipFill>
          <p:spPr>
            <a:xfrm>
              <a:off x="8078919" y="4414820"/>
              <a:ext cx="509954" cy="518746"/>
            </a:xfrm>
            <a:prstGeom prst="rect">
              <a:avLst/>
            </a:prstGeom>
          </p:spPr>
        </p:pic>
      </p:grpSp>
      <p:sp>
        <p:nvSpPr>
          <p:cNvPr id="41" name="Subtitle 2"/>
          <p:cNvSpPr txBox="1"/>
          <p:nvPr/>
        </p:nvSpPr>
        <p:spPr>
          <a:xfrm>
            <a:off x="4513666" y="4731199"/>
            <a:ext cx="3160239" cy="711668"/>
          </a:xfrm>
          <a:prstGeom prst="rect">
            <a:avLst/>
          </a:prstGeom>
        </p:spPr>
        <p:txBody>
          <a:bodyPr vert="horz" lIns="68580" tIns="34291" rIns="68580" bIns="34291" rtlCol="0">
            <a:noAutofit/>
          </a:bodyPr>
          <a:lstStyle>
            <a:lvl1pPr marL="342900" indent="-342900" algn="l" defTabSz="457200" rtl="0" eaLnBrk="1" latinLnBrk="0" hangingPunct="1">
              <a:spcBef>
                <a:spcPct val="20000"/>
              </a:spcBef>
              <a:buFont typeface="Arial" panose="020B060402020209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9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9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90204"/>
              <a:buChar char="•"/>
              <a:defRPr sz="2000" kern="1200">
                <a:solidFill>
                  <a:schemeClr val="tx1"/>
                </a:solidFill>
                <a:latin typeface="+mn-lt"/>
                <a:ea typeface="+mn-ea"/>
                <a:cs typeface="+mn-cs"/>
              </a:defRPr>
            </a:lvl9pPr>
          </a:lstStyle>
          <a:p>
            <a:pPr marL="0" indent="0">
              <a:lnSpc>
                <a:spcPts val="2025"/>
              </a:lnSpc>
              <a:spcBef>
                <a:spcPts val="0"/>
              </a:spcBef>
              <a:buNone/>
            </a:pPr>
            <a:r>
              <a:rPr lang="en-US" sz="900" b="1" cap="all" dirty="0">
                <a:solidFill>
                  <a:srgbClr val="FFFF00"/>
                </a:solidFill>
                <a:cs typeface="DIN-Regular"/>
                <a:hlinkClick r:id="rId5"/>
              </a:rPr>
              <a:t>www.xjtlu.edu.cn</a:t>
            </a:r>
            <a:endParaRPr lang="en-US" sz="825" b="1" cap="all" dirty="0">
              <a:solidFill>
                <a:srgbClr val="FFFF00"/>
              </a:solidFill>
              <a:cs typeface="DIN-Regular"/>
            </a:endParaRPr>
          </a:p>
        </p:txBody>
      </p:sp>
    </p:spTree>
  </p:cSld>
  <p:clrMapOvr>
    <a:masterClrMapping/>
  </p:clrMapOvr>
  <mc:AlternateContent xmlns:mc="http://schemas.openxmlformats.org/markup-compatibility/2006">
    <mc:Choice xmlns:p14="http://schemas.microsoft.com/office/powerpoint/2010/main" Requires="p14">
      <p:transition spd="slow" p14:dur="2000" advTm="16009"/>
    </mc:Choice>
    <mc:Fallback>
      <p:transition spd="slow" advTm="16009"/>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a:xfrm>
            <a:off x="447675" y="159385"/>
            <a:ext cx="11134725" cy="907415"/>
          </a:xfrm>
        </p:spPr>
        <p:txBody>
          <a:bodyPr>
            <a:normAutofit fontScale="90000"/>
          </a:bodyPr>
          <a:lstStyle/>
          <a:p>
            <a:r>
              <a:rPr lang="en-US" dirty="0"/>
              <a:t>Dialogue agents based on large language models</a:t>
            </a:r>
            <a:endParaRPr lang="en-US" dirty="0"/>
          </a:p>
        </p:txBody>
      </p:sp>
      <p:sp>
        <p:nvSpPr>
          <p:cNvPr id="4" name="Content Placeholder 3"/>
          <p:cNvSpPr>
            <a:spLocks noGrp="1"/>
          </p:cNvSpPr>
          <p:nvPr>
            <p:ph idx="1"/>
          </p:nvPr>
        </p:nvSpPr>
        <p:spPr>
          <a:xfrm>
            <a:off x="990600" y="1295400"/>
            <a:ext cx="9372600" cy="5029200"/>
          </a:xfrm>
        </p:spPr>
        <p:txBody>
          <a:bodyPr>
            <a:normAutofit/>
          </a:bodyPr>
          <a:lstStyle/>
          <a:p>
            <a:r>
              <a:rPr lang="en-US" sz="3600" dirty="0"/>
              <a:t>Like </a:t>
            </a:r>
            <a:r>
              <a:rPr lang="en-US" sz="3600" dirty="0" err="1"/>
              <a:t>ChatGPT</a:t>
            </a:r>
            <a:r>
              <a:rPr lang="en-US" sz="3600" dirty="0"/>
              <a:t>: based on large language models like GPT pretrained to predict words.</a:t>
            </a:r>
            <a:endParaRPr lang="en-US" sz="3600" dirty="0"/>
          </a:p>
          <a:p>
            <a:r>
              <a:rPr lang="en-US" sz="3600" dirty="0"/>
              <a:t>These language models are fine-tuned to carry on conversation and follow instructions</a:t>
            </a:r>
            <a:endParaRPr lang="en-US" sz="3600" dirty="0"/>
          </a:p>
          <a:p>
            <a:r>
              <a:rPr lang="en-US" sz="3600" dirty="0"/>
              <a:t>They can also retrieve text as part of answering questions or chatting</a:t>
            </a:r>
            <a:endParaRPr lang="en-US" sz="3600" dirty="0"/>
          </a:p>
          <a:p>
            <a:r>
              <a:rPr lang="en-US" sz="3600" dirty="0"/>
              <a:t>		retrieval-augmented generation (RAG)</a:t>
            </a:r>
            <a:endParaRPr lang="en-US" sz="3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Rectangle 1026"/>
          <p:cNvSpPr>
            <a:spLocks noGrp="1" noChangeArrowheads="1"/>
          </p:cNvSpPr>
          <p:nvPr>
            <p:ph type="title"/>
          </p:nvPr>
        </p:nvSpPr>
        <p:spPr>
          <a:xfrm>
            <a:off x="894806" y="163205"/>
            <a:ext cx="11754394" cy="754797"/>
          </a:xfrm>
        </p:spPr>
        <p:txBody>
          <a:bodyPr>
            <a:normAutofit/>
          </a:bodyPr>
          <a:lstStyle/>
          <a:p>
            <a:r>
              <a:rPr lang="en-US" altLang="en-US" dirty="0"/>
              <a:t>Implications for Human Users</a:t>
            </a:r>
            <a:endParaRPr lang="en-US" altLang="en-US" dirty="0"/>
          </a:p>
        </p:txBody>
      </p:sp>
      <p:sp>
        <p:nvSpPr>
          <p:cNvPr id="314371" name="Rectangle 1027"/>
          <p:cNvSpPr>
            <a:spLocks noGrp="1" noChangeArrowheads="1"/>
          </p:cNvSpPr>
          <p:nvPr>
            <p:ph idx="1"/>
          </p:nvPr>
        </p:nvSpPr>
        <p:spPr>
          <a:xfrm>
            <a:off x="1267096" y="1905000"/>
            <a:ext cx="10058401" cy="3429000"/>
          </a:xfrm>
        </p:spPr>
        <p:txBody>
          <a:bodyPr>
            <a:noAutofit/>
          </a:bodyPr>
          <a:lstStyle/>
          <a:p>
            <a:pPr marL="0" indent="0">
              <a:lnSpc>
                <a:spcPct val="100000"/>
              </a:lnSpc>
              <a:spcBef>
                <a:spcPts val="300"/>
              </a:spcBef>
              <a:spcAft>
                <a:spcPts val="0"/>
              </a:spcAft>
            </a:pPr>
            <a:r>
              <a:rPr lang="en-US" dirty="0"/>
              <a:t>Men are all alike.</a:t>
            </a:r>
            <a:br>
              <a:rPr lang="en-US" dirty="0"/>
            </a:br>
            <a:r>
              <a:rPr lang="en-US" dirty="0">
                <a:solidFill>
                  <a:srgbClr val="00B050"/>
                </a:solidFill>
              </a:rPr>
              <a:t>IN WHAT WAY</a:t>
            </a:r>
            <a:br>
              <a:rPr lang="en-US" dirty="0"/>
            </a:br>
            <a:r>
              <a:rPr lang="en-US" dirty="0"/>
              <a:t>They're always bugging us about something or other. </a:t>
            </a:r>
            <a:endParaRPr lang="en-US" dirty="0"/>
          </a:p>
          <a:p>
            <a:pPr marL="0" indent="0">
              <a:lnSpc>
                <a:spcPct val="100000"/>
              </a:lnSpc>
              <a:spcBef>
                <a:spcPts val="300"/>
              </a:spcBef>
              <a:spcAft>
                <a:spcPts val="0"/>
              </a:spcAft>
            </a:pPr>
            <a:r>
              <a:rPr lang="en-US" dirty="0">
                <a:solidFill>
                  <a:srgbClr val="00B050"/>
                </a:solidFill>
              </a:rPr>
              <a:t>CAN YOU THINK OF A SPECIFIC EXAMPLE </a:t>
            </a:r>
            <a:endParaRPr lang="en-US" dirty="0">
              <a:solidFill>
                <a:srgbClr val="00B050"/>
              </a:solidFill>
            </a:endParaRPr>
          </a:p>
          <a:p>
            <a:pPr marL="0" indent="0">
              <a:lnSpc>
                <a:spcPct val="100000"/>
              </a:lnSpc>
              <a:spcBef>
                <a:spcPts val="300"/>
              </a:spcBef>
              <a:spcAft>
                <a:spcPts val="0"/>
              </a:spcAft>
            </a:pPr>
            <a:r>
              <a:rPr lang="en-US" dirty="0"/>
              <a:t>Well, my boyfriend made me come here.</a:t>
            </a:r>
            <a:br>
              <a:rPr lang="en-US" dirty="0"/>
            </a:br>
            <a:r>
              <a:rPr lang="en-US" dirty="0">
                <a:solidFill>
                  <a:srgbClr val="00B050"/>
                </a:solidFill>
              </a:rPr>
              <a:t>YOUR BOYFRIEND MADE YOU COME HERE </a:t>
            </a:r>
            <a:endParaRPr lang="en-US" dirty="0">
              <a:solidFill>
                <a:srgbClr val="00B050"/>
              </a:solidFill>
            </a:endParaRPr>
          </a:p>
          <a:p>
            <a:pPr marL="0" indent="0">
              <a:lnSpc>
                <a:spcPct val="100000"/>
              </a:lnSpc>
              <a:spcBef>
                <a:spcPts val="300"/>
              </a:spcBef>
              <a:spcAft>
                <a:spcPts val="0"/>
              </a:spcAft>
            </a:pPr>
            <a:r>
              <a:rPr lang="en-US" dirty="0"/>
              <a:t>He says I'm depressed much of the time.</a:t>
            </a:r>
            <a:br>
              <a:rPr lang="en-US" dirty="0"/>
            </a:br>
            <a:r>
              <a:rPr lang="en-US" dirty="0">
                <a:solidFill>
                  <a:srgbClr val="00B050"/>
                </a:solidFill>
              </a:rPr>
              <a:t>I AM SORRY TO HEAR YOU ARE DEPRESSED </a:t>
            </a:r>
            <a:endParaRPr lang="en-US" dirty="0">
              <a:solidFill>
                <a:srgbClr val="00B050"/>
              </a:solidFill>
            </a:endParaRPr>
          </a:p>
          <a:p>
            <a:pPr marL="0" indent="0">
              <a:lnSpc>
                <a:spcPct val="100000"/>
              </a:lnSpc>
              <a:spcBef>
                <a:spcPts val="300"/>
              </a:spcBef>
              <a:spcAft>
                <a:spcPts val="0"/>
              </a:spcAft>
            </a:pPr>
            <a:endParaRPr lang="en-US" dirty="0">
              <a:solidFill>
                <a:srgbClr val="00B050"/>
              </a:solidFill>
            </a:endParaRPr>
          </a:p>
          <a:p>
            <a:pPr marL="0" indent="0">
              <a:lnSpc>
                <a:spcPct val="100000"/>
              </a:lnSpc>
              <a:spcBef>
                <a:spcPts val="300"/>
              </a:spcBef>
              <a:spcAft>
                <a:spcPts val="0"/>
              </a:spcAft>
            </a:pPr>
            <a:endParaRPr lang="en-US" dirty="0">
              <a:solidFill>
                <a:srgbClr val="00B050"/>
              </a:solidFill>
            </a:endParaRPr>
          </a:p>
          <a:p>
            <a:pPr marL="0" indent="0">
              <a:lnSpc>
                <a:spcPct val="100000"/>
              </a:lnSpc>
              <a:spcBef>
                <a:spcPts val="300"/>
              </a:spcBef>
              <a:spcAft>
                <a:spcPts val="0"/>
              </a:spcAft>
            </a:pPr>
            <a:r>
              <a:rPr lang="en-US" sz="1000" dirty="0"/>
              <a:t>..</a:t>
            </a:r>
            <a:endParaRPr lang="en-US" sz="1000" dirty="0"/>
          </a:p>
        </p:txBody>
      </p:sp>
      <p:sp>
        <p:nvSpPr>
          <p:cNvPr id="3" name="TextBox 2"/>
          <p:cNvSpPr txBox="1"/>
          <p:nvPr/>
        </p:nvSpPr>
        <p:spPr>
          <a:xfrm>
            <a:off x="1100002" y="1088335"/>
            <a:ext cx="5196294" cy="646331"/>
          </a:xfrm>
          <a:prstGeom prst="rect">
            <a:avLst/>
          </a:prstGeom>
          <a:noFill/>
        </p:spPr>
        <p:txBody>
          <a:bodyPr wrap="none" rtlCol="0">
            <a:spAutoFit/>
          </a:bodyPr>
          <a:lstStyle/>
          <a:p>
            <a:r>
              <a:rPr lang="en-US" altLang="en-US" sz="3600" dirty="0">
                <a:latin typeface="Calibri" panose="020F0502020204030204" pitchFamily="34" charset="0"/>
                <a:cs typeface="Calibri" panose="020F0502020204030204" pitchFamily="34" charset="0"/>
              </a:rPr>
              <a:t>ELIZA: </a:t>
            </a:r>
            <a:r>
              <a:rPr lang="en-US" altLang="en-US" sz="3600" dirty="0" err="1">
                <a:latin typeface="Calibri" panose="020F0502020204030204" pitchFamily="34" charset="0"/>
                <a:cs typeface="Calibri" panose="020F0502020204030204" pitchFamily="34" charset="0"/>
              </a:rPr>
              <a:t>Weizenbaum</a:t>
            </a:r>
            <a:r>
              <a:rPr lang="en-US" altLang="en-US" sz="3600" dirty="0">
                <a:latin typeface="Calibri" panose="020F0502020204030204" pitchFamily="34" charset="0"/>
                <a:cs typeface="Calibri" panose="020F0502020204030204" pitchFamily="34" charset="0"/>
              </a:rPr>
              <a:t> (1966)</a:t>
            </a:r>
            <a:endParaRPr lang="en-US" sz="3600" dirty="0">
              <a:latin typeface="Calibri" panose="020F0502020204030204" pitchFamily="34" charset="0"/>
              <a:cs typeface="Calibri" panose="020F050202020403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ELIZA reflects the user's statements back at them</a:t>
            </a:r>
            <a:endParaRPr lang="en-US" dirty="0"/>
          </a:p>
        </p:txBody>
      </p:sp>
      <p:sp>
        <p:nvSpPr>
          <p:cNvPr id="3" name="Content Placeholder 2"/>
          <p:cNvSpPr>
            <a:spLocks noGrp="1"/>
          </p:cNvSpPr>
          <p:nvPr>
            <p:ph idx="1"/>
          </p:nvPr>
        </p:nvSpPr>
        <p:spPr>
          <a:xfrm>
            <a:off x="838200" y="1524000"/>
            <a:ext cx="11094720" cy="5029200"/>
          </a:xfrm>
        </p:spPr>
        <p:txBody>
          <a:bodyPr>
            <a:normAutofit/>
          </a:bodyPr>
          <a:lstStyle/>
          <a:p>
            <a:pPr marL="0" indent="0"/>
            <a:r>
              <a:rPr lang="en-US" sz="3600" dirty="0"/>
              <a:t>Based on simple rules:</a:t>
            </a:r>
            <a:endParaRPr lang="en-US" sz="3600" dirty="0"/>
          </a:p>
          <a:p>
            <a:pPr marL="0" indent="0"/>
            <a:r>
              <a:rPr lang="en-US" dirty="0">
                <a:effectLst/>
              </a:rPr>
              <a:t>(.*) YOU (.*) ME ➔ WHAT MAKES YOU THINK I \2 YOU</a:t>
            </a:r>
            <a:br>
              <a:rPr lang="en-US" sz="3600" dirty="0">
                <a:effectLst/>
              </a:rPr>
            </a:br>
            <a:endParaRPr lang="en-US" sz="3600" dirty="0">
              <a:effectLst/>
            </a:endParaRPr>
          </a:p>
          <a:p>
            <a:pPr marL="0" indent="0"/>
            <a:r>
              <a:rPr lang="en-US" sz="3600" dirty="0">
                <a:effectLst/>
              </a:rPr>
              <a:t>Transforms:</a:t>
            </a:r>
            <a:endParaRPr lang="en-US" sz="3600" dirty="0">
              <a:effectLst/>
            </a:endParaRPr>
          </a:p>
          <a:p>
            <a:pPr marL="0" indent="0"/>
            <a:r>
              <a:rPr lang="en-US" sz="3600" dirty="0">
                <a:effectLst/>
              </a:rPr>
              <a:t>	User: </a:t>
            </a:r>
            <a:r>
              <a:rPr lang="en-US" sz="3600" dirty="0">
                <a:solidFill>
                  <a:srgbClr val="061CFF"/>
                </a:solidFill>
                <a:effectLst/>
              </a:rPr>
              <a:t>“</a:t>
            </a:r>
            <a:r>
              <a:rPr lang="en-US" sz="3600" dirty="0">
                <a:solidFill>
                  <a:srgbClr val="061CFF"/>
                </a:solidFill>
                <a:effectLst/>
              </a:rPr>
              <a:t>You hate me” </a:t>
            </a:r>
            <a:r>
              <a:rPr lang="en-US" sz="3600" dirty="0">
                <a:effectLst/>
              </a:rPr>
              <a:t>into the response</a:t>
            </a:r>
            <a:endParaRPr lang="en-US" sz="3600" dirty="0">
              <a:effectLst/>
            </a:endParaRPr>
          </a:p>
          <a:p>
            <a:pPr marL="0" indent="0"/>
            <a:r>
              <a:rPr lang="en-US" sz="3600" dirty="0">
                <a:effectLst/>
              </a:rPr>
              <a:t>	System: </a:t>
            </a:r>
            <a:r>
              <a:rPr lang="en-US" sz="3600" dirty="0">
                <a:solidFill>
                  <a:srgbClr val="061CFF"/>
                </a:solidFill>
                <a:effectLst/>
              </a:rPr>
              <a:t>"WHAT MAKES YOU THINK I HATE YOU "</a:t>
            </a:r>
            <a:endParaRPr lang="en-US" sz="3600" dirty="0">
              <a:solidFill>
                <a:srgbClr val="061CFF"/>
              </a:solidFill>
            </a:endParaRPr>
          </a:p>
          <a:p>
            <a:pPr marL="0" indent="0"/>
            <a:endParaRPr lang="en-US" sz="3600" dirty="0"/>
          </a:p>
          <a:p>
            <a:endParaRPr lang="en-US" sz="1400" dirty="0"/>
          </a:p>
        </p:txBody>
      </p:sp>
    </p:spTree>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Theme">
  <a:themeElements>
    <a:clrScheme name="灰度">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15707</Words>
  <Application>WPS 文字</Application>
  <PresentationFormat>宽屏</PresentationFormat>
  <Paragraphs>507</Paragraphs>
  <Slides>60</Slides>
  <Notes>118</Notes>
  <HiddenSlides>0</HiddenSlides>
  <MMClips>0</MMClips>
  <ScaleCrop>false</ScaleCrop>
  <HeadingPairs>
    <vt:vector size="6" baseType="variant">
      <vt:variant>
        <vt:lpstr>已用的字体</vt:lpstr>
      </vt:variant>
      <vt:variant>
        <vt:i4>39</vt:i4>
      </vt:variant>
      <vt:variant>
        <vt:lpstr>主题</vt:lpstr>
      </vt:variant>
      <vt:variant>
        <vt:i4>2</vt:i4>
      </vt:variant>
      <vt:variant>
        <vt:lpstr>幻灯片标题</vt:lpstr>
      </vt:variant>
      <vt:variant>
        <vt:i4>60</vt:i4>
      </vt:variant>
    </vt:vector>
  </HeadingPairs>
  <TitlesOfParts>
    <vt:vector size="101" baseType="lpstr">
      <vt:lpstr>Arial</vt:lpstr>
      <vt:lpstr>宋体</vt:lpstr>
      <vt:lpstr>Wingdings</vt:lpstr>
      <vt:lpstr>Times New Roman</vt:lpstr>
      <vt:lpstr>MS PGothic</vt:lpstr>
      <vt:lpstr>苹方-简</vt:lpstr>
      <vt:lpstr>Calibri</vt:lpstr>
      <vt:lpstr>Helvetica Neue</vt:lpstr>
      <vt:lpstr>Arial</vt:lpstr>
      <vt:lpstr>Times New Roman Regular</vt:lpstr>
      <vt:lpstr>MS PGothic</vt:lpstr>
      <vt:lpstr>冬青黑体简体中文</vt:lpstr>
      <vt:lpstr>Franklin Gothic Book</vt:lpstr>
      <vt:lpstr>DIN-Regular</vt:lpstr>
      <vt:lpstr>NimbusRomNo9L</vt:lpstr>
      <vt:lpstr>Thonburi</vt:lpstr>
      <vt:lpstr>Courier</vt:lpstr>
      <vt:lpstr>txtt</vt:lpstr>
      <vt:lpstr>微软雅黑</vt:lpstr>
      <vt:lpstr>汉仪旗黑</vt:lpstr>
      <vt:lpstr>宋体</vt:lpstr>
      <vt:lpstr>Arial Unicode MS</vt:lpstr>
      <vt:lpstr>汉仪书宋二KW</vt:lpstr>
      <vt:lpstr>Lucida Sans</vt:lpstr>
      <vt:lpstr>Wingdings 2</vt:lpstr>
      <vt:lpstr>Calibri</vt:lpstr>
      <vt:lpstr>Arial Black</vt:lpstr>
      <vt:lpstr>Helvetica</vt:lpstr>
      <vt:lpstr>gbsnu5f</vt:lpstr>
      <vt:lpstr>gbsnu53</vt:lpstr>
      <vt:lpstr>Calibri Light</vt:lpstr>
      <vt:lpstr>Arial Black</vt:lpstr>
      <vt:lpstr>DIN-Regular</vt:lpstr>
      <vt:lpstr>NimbusRomNo9L</vt:lpstr>
      <vt:lpstr>Wingdings</vt:lpstr>
      <vt:lpstr>gbsnu53</vt:lpstr>
      <vt:lpstr>gbsnu5f</vt:lpstr>
      <vt:lpstr>txtt</vt:lpstr>
      <vt:lpstr>Times New Roman Bold</vt:lpstr>
      <vt:lpstr>1_Retrospect</vt:lpstr>
      <vt:lpstr>Default Theme</vt:lpstr>
      <vt:lpstr>Chatbots and Dialogue Systems</vt:lpstr>
      <vt:lpstr>Introduction to Chatbots and Dialogue Systems</vt:lpstr>
      <vt:lpstr>Dialogue Systems and Chatbots</vt:lpstr>
      <vt:lpstr>Two kinds of dialogue system architectures</vt:lpstr>
      <vt:lpstr>Task-based dialogue agents</vt:lpstr>
      <vt:lpstr>The Frame</vt:lpstr>
      <vt:lpstr>Dialogue agents based on large language models</vt:lpstr>
      <vt:lpstr>Implications for Human Users</vt:lpstr>
      <vt:lpstr> ELIZA reflects the user's statements back at them</vt:lpstr>
      <vt:lpstr> Chatbots can have significant influences on people’s cognitive and emotional state.</vt:lpstr>
      <vt:lpstr>Chatbots have privacy implications </vt:lpstr>
      <vt:lpstr>We'll see more on all these topics</vt:lpstr>
      <vt:lpstr>Properties of Human Conversation</vt:lpstr>
      <vt:lpstr>A telephone conversation between a human travel agent (A) and a human client (C)</vt:lpstr>
      <vt:lpstr>Properties of Human Conversation</vt:lpstr>
      <vt:lpstr>PowerPoint 演示文稿</vt:lpstr>
      <vt:lpstr>Grounding</vt:lpstr>
      <vt:lpstr>Grounding: Establishing Common Ground</vt:lpstr>
      <vt:lpstr>Grounding is important for computers too!</vt:lpstr>
      <vt:lpstr>Conversations have structure</vt:lpstr>
      <vt:lpstr>Another kind of structure: Subdialogues</vt:lpstr>
      <vt:lpstr>Clarification Subdialogues</vt:lpstr>
      <vt:lpstr>Rule-based Chatbots: ELIZA and PARRY</vt:lpstr>
      <vt:lpstr>Eliza Rules</vt:lpstr>
      <vt:lpstr>Keywords are ranked from specific to general</vt:lpstr>
      <vt:lpstr>PowerPoint 演示文稿</vt:lpstr>
      <vt:lpstr>Memory</vt:lpstr>
      <vt:lpstr>Ethical implications: Anthropomorphism and Privacy</vt:lpstr>
      <vt:lpstr>Ethical implications</vt:lpstr>
      <vt:lpstr>The Frame-based ("GUS") Dialogue Architecture</vt:lpstr>
      <vt:lpstr>Frame-based dialogue agents</vt:lpstr>
      <vt:lpstr>The Frame</vt:lpstr>
      <vt:lpstr>Two basic architectures</vt:lpstr>
      <vt:lpstr>PowerPoint 演示文稿</vt:lpstr>
      <vt:lpstr>Control structure for GUS frame architecture</vt:lpstr>
      <vt:lpstr>GUS slots have condition-action rules attached</vt:lpstr>
      <vt:lpstr>GUS systems have multiple frames</vt:lpstr>
      <vt:lpstr>The Dialogue-State Architecture</vt:lpstr>
      <vt:lpstr>Dialogue-State or Belief-State Architecture</vt:lpstr>
      <vt:lpstr>The Dialogue-State Architecture</vt:lpstr>
      <vt:lpstr>Components in a dialogue-state architecture</vt:lpstr>
      <vt:lpstr>Dialogue Acts</vt:lpstr>
      <vt:lpstr>Dialogue Acts</vt:lpstr>
      <vt:lpstr>Slot filling: Machine learning</vt:lpstr>
      <vt:lpstr>Slot filling as sequence labeling: BIO tagging</vt:lpstr>
      <vt:lpstr>Slot filling using contextual embeddings</vt:lpstr>
      <vt:lpstr>Once we have the BIO tag of the sentence</vt:lpstr>
      <vt:lpstr>The task of dialogue state tracking</vt:lpstr>
      <vt:lpstr>Dialogue state tracking</vt:lpstr>
      <vt:lpstr>Chatbots based on Large Language Models</vt:lpstr>
      <vt:lpstr>Chatbots: systems that carry on extended conversations with properties characteristic of informal human-human interaction</vt:lpstr>
      <vt:lpstr>Pretraining chatbots</vt:lpstr>
      <vt:lpstr>What is the training data?</vt:lpstr>
      <vt:lpstr>Fine-tuning for Quality and Safety</vt:lpstr>
      <vt:lpstr>Fine-tuning for Quality: Add positive data</vt:lpstr>
      <vt:lpstr>Fine-tuning for Safety: Add safety data</vt:lpstr>
      <vt:lpstr>Classifier Filters for Quality and Safety</vt:lpstr>
      <vt:lpstr>Background: Retrieval-Augmented Generation (RAG) for Question Answering</vt:lpstr>
      <vt:lpstr>Retrieval-Augmented Generation (RAG) in Chatbots</vt:lpstr>
      <vt:lpstr>PowerPoint 演示文稿</vt:lpstr>
    </vt:vector>
  </TitlesOfParts>
  <Company>Stanford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Chatbots and DIalogue Systems</dc:title>
  <dc:creator>Dan Jurafsky</dc:creator>
  <dc:subject>Speech and Language Processing</dc:subject>
  <cp:lastModifiedBy>华康</cp:lastModifiedBy>
  <cp:revision>596</cp:revision>
  <cp:lastPrinted>2024-10-15T10:06:36Z</cp:lastPrinted>
  <dcterms:created xsi:type="dcterms:W3CDTF">2024-10-15T10:06:36Z</dcterms:created>
  <dcterms:modified xsi:type="dcterms:W3CDTF">2024-10-15T10:06:36Z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A7E7551D55C57313B5390E67A54C279E_42</vt:lpwstr>
  </property>
  <property fmtid="{D5CDD505-2E9C-101B-9397-08002B2CF9AE}" pid="3" name="KSOProductBuildVer">
    <vt:lpwstr>2052-6.7.1.8828</vt:lpwstr>
  </property>
</Properties>
</file>

<file path=docProps/thumbnail.jpeg>
</file>